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5"/>
  </p:sldMasterIdLst>
  <p:notesMasterIdLst>
    <p:notesMasterId r:id="rId18"/>
  </p:notesMasterIdLst>
  <p:sldIdLst>
    <p:sldId id="256" r:id="rId6"/>
    <p:sldId id="265" r:id="rId7"/>
    <p:sldId id="259" r:id="rId8"/>
    <p:sldId id="260" r:id="rId9"/>
    <p:sldId id="266" r:id="rId10"/>
    <p:sldId id="258" r:id="rId11"/>
    <p:sldId id="261" r:id="rId12"/>
    <p:sldId id="264" r:id="rId13"/>
    <p:sldId id="269" r:id="rId14"/>
    <p:sldId id="267" r:id="rId15"/>
    <p:sldId id="262" r:id="rId16"/>
    <p:sldId id="270" r:id="rId17"/>
  </p:sldIdLst>
  <p:sldSz cx="9144000" cy="6858000" type="screen4x3"/>
  <p:notesSz cx="6788150" cy="99234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3887"/>
    <a:srgbClr val="44C3CF"/>
    <a:srgbClr val="99CA3C"/>
    <a:srgbClr val="D9E021"/>
    <a:srgbClr val="009865"/>
    <a:srgbClr val="1102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34559" autoAdjust="0"/>
    <p:restoredTop sz="86496" autoAdjust="0"/>
  </p:normalViewPr>
  <p:slideViewPr>
    <p:cSldViewPr>
      <p:cViewPr varScale="1">
        <p:scale>
          <a:sx n="63" d="100"/>
          <a:sy n="63" d="100"/>
        </p:scale>
        <p:origin x="954" y="96"/>
      </p:cViewPr>
      <p:guideLst>
        <p:guide orient="horz" pos="2160"/>
        <p:guide pos="2880"/>
      </p:guideLst>
    </p:cSldViewPr>
  </p:slideViewPr>
  <p:outlineViewPr>
    <p:cViewPr>
      <p:scale>
        <a:sx n="33" d="100"/>
        <a:sy n="33" d="100"/>
      </p:scale>
      <p:origin x="0" y="-18666"/>
    </p:cViewPr>
  </p:outlineViewPr>
  <p:notesTextViewPr>
    <p:cViewPr>
      <p:scale>
        <a:sx n="3" d="2"/>
        <a:sy n="3" d="2"/>
      </p:scale>
      <p:origin x="0" y="0"/>
    </p:cViewPr>
  </p:notesTextViewPr>
  <p:sorterViewPr>
    <p:cViewPr varScale="1">
      <p:scale>
        <a:sx n="1" d="1"/>
        <a:sy n="1" d="1"/>
      </p:scale>
      <p:origin x="0" y="0"/>
    </p:cViewPr>
  </p:sorterViewPr>
  <p:notesViewPr>
    <p:cSldViewPr>
      <p:cViewPr>
        <p:scale>
          <a:sx n="70" d="100"/>
          <a:sy n="70" d="100"/>
        </p:scale>
        <p:origin x="2556" y="-23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532" cy="496173"/>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5047" y="0"/>
            <a:ext cx="2941532" cy="496173"/>
          </a:xfrm>
          <a:prstGeom prst="rect">
            <a:avLst/>
          </a:prstGeom>
        </p:spPr>
        <p:txBody>
          <a:bodyPr vert="horz" lIns="91440" tIns="45720" rIns="91440" bIns="45720" rtlCol="0"/>
          <a:lstStyle>
            <a:lvl1pPr algn="r">
              <a:defRPr sz="1200"/>
            </a:lvl1pPr>
          </a:lstStyle>
          <a:p>
            <a:fld id="{5E616CF1-E7DE-44CF-B646-E15AEA3081A0}" type="datetimeFigureOut">
              <a:rPr lang="en-GB" smtClean="0"/>
              <a:t>14/05/2019</a:t>
            </a:fld>
            <a:endParaRPr lang="en-GB" dirty="0"/>
          </a:p>
        </p:txBody>
      </p:sp>
      <p:sp>
        <p:nvSpPr>
          <p:cNvPr id="4" name="Slide Image Placeholder 3"/>
          <p:cNvSpPr>
            <a:spLocks noGrp="1" noRot="1" noChangeAspect="1"/>
          </p:cNvSpPr>
          <p:nvPr>
            <p:ph type="sldImg" idx="2"/>
          </p:nvPr>
        </p:nvSpPr>
        <p:spPr>
          <a:xfrm>
            <a:off x="914400" y="744538"/>
            <a:ext cx="4959350" cy="3721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8815" y="4713645"/>
            <a:ext cx="5430520" cy="446555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5568"/>
            <a:ext cx="2941532" cy="496173"/>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5047" y="9425568"/>
            <a:ext cx="2941532" cy="496173"/>
          </a:xfrm>
          <a:prstGeom prst="rect">
            <a:avLst/>
          </a:prstGeom>
        </p:spPr>
        <p:txBody>
          <a:bodyPr vert="horz" lIns="91440" tIns="45720" rIns="91440" bIns="45720" rtlCol="0" anchor="b"/>
          <a:lstStyle>
            <a:lvl1pPr algn="r">
              <a:defRPr sz="1200"/>
            </a:lvl1pPr>
          </a:lstStyle>
          <a:p>
            <a:fld id="{9D17A6AB-1D8C-46E3-9639-5E3482641601}" type="slidenum">
              <a:rPr lang="en-GB" smtClean="0"/>
              <a:t>‹#›</a:t>
            </a:fld>
            <a:endParaRPr lang="en-GB" dirty="0"/>
          </a:p>
        </p:txBody>
      </p:sp>
    </p:spTree>
    <p:extLst>
      <p:ext uri="{BB962C8B-B14F-4D97-AF65-F5344CB8AC3E}">
        <p14:creationId xmlns:p14="http://schemas.microsoft.com/office/powerpoint/2010/main" val="1376984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8815" y="4713645"/>
            <a:ext cx="5595580" cy="4465558"/>
          </a:xfrm>
        </p:spPr>
        <p:txBody>
          <a:bodyPr/>
          <a:lstStyle/>
          <a:p>
            <a:r>
              <a:rPr lang="en-GB" dirty="0"/>
              <a:t>*Welcome parents and introduce yourself and your role as the SENCo of the school.*</a:t>
            </a:r>
          </a:p>
          <a:p>
            <a:endParaRPr lang="en-GB" dirty="0"/>
          </a:p>
          <a:p>
            <a:r>
              <a:rPr lang="en-GB" dirty="0"/>
              <a:t>-Today I want  to </a:t>
            </a:r>
            <a:r>
              <a:rPr lang="en-US" dirty="0" smtClean="0"/>
              <a:t>discuss </a:t>
            </a:r>
            <a:r>
              <a:rPr lang="en-US" dirty="0"/>
              <a:t>the transition process for pupils </a:t>
            </a:r>
            <a:r>
              <a:rPr lang="en-US" dirty="0" smtClean="0"/>
              <a:t>entering primary one and explain how </a:t>
            </a:r>
            <a:r>
              <a:rPr lang="en-US" dirty="0"/>
              <a:t>important it is that this is managed effectively by everyone involved with </a:t>
            </a:r>
            <a:r>
              <a:rPr lang="en-US" dirty="0" smtClean="0"/>
              <a:t>your child.</a:t>
            </a:r>
            <a:endParaRPr lang="en-US" dirty="0"/>
          </a:p>
          <a:p>
            <a:endParaRPr lang="en-GB" dirty="0"/>
          </a:p>
          <a:p>
            <a:r>
              <a:rPr lang="en-GB" dirty="0" smtClean="0"/>
              <a:t>-We will also discuss your role as a parent during </a:t>
            </a:r>
            <a:r>
              <a:rPr lang="en-GB" dirty="0"/>
              <a:t>this process and how important it is that we work together in partnership during this crucial time in your child’s education</a:t>
            </a:r>
            <a:r>
              <a:rPr lang="en-GB" dirty="0" smtClean="0"/>
              <a:t>.</a:t>
            </a:r>
          </a:p>
          <a:p>
            <a:endParaRPr lang="en-GB" dirty="0"/>
          </a:p>
          <a:p>
            <a:r>
              <a:rPr lang="en-GB" dirty="0" smtClean="0"/>
              <a:t>- We will look at the main changes that your child will have to adapt to as they begin Primary education, how they may feel about these changes and what measures the school already has in place to support them in this process.</a:t>
            </a:r>
          </a:p>
          <a:p>
            <a:endParaRPr lang="en-GB" dirty="0"/>
          </a:p>
          <a:p>
            <a:r>
              <a:rPr lang="en-GB" dirty="0" smtClean="0"/>
              <a:t>-We will discuss the importance of sharing information with the school about your child to allow us to prepare and be ready to meet their needs in Primary One.</a:t>
            </a:r>
          </a:p>
          <a:p>
            <a:endParaRPr lang="en-GB" dirty="0"/>
          </a:p>
          <a:p>
            <a:r>
              <a:rPr lang="en-GB" dirty="0"/>
              <a:t>-Finally, we will look at </a:t>
            </a:r>
            <a:r>
              <a:rPr lang="en-GB" dirty="0" smtClean="0"/>
              <a:t>the ways in which </a:t>
            </a:r>
            <a:r>
              <a:rPr lang="en-GB" dirty="0"/>
              <a:t>the school meets the needs of all its individual learners though a wide range of resources, strategies and teaching styles and what you should do if you are concerned </a:t>
            </a:r>
            <a:r>
              <a:rPr lang="en-GB" dirty="0" smtClean="0"/>
              <a:t>about an aspect of your child’s learning.</a:t>
            </a:r>
            <a:endParaRPr lang="en-GB" dirty="0"/>
          </a:p>
          <a:p>
            <a:endParaRPr lang="en-US" dirty="0"/>
          </a:p>
          <a:p>
            <a:pPr marL="109728" indent="0">
              <a:buNone/>
            </a:pPr>
            <a:endParaRPr lang="en-GB" b="1" dirty="0"/>
          </a:p>
        </p:txBody>
      </p:sp>
      <p:sp>
        <p:nvSpPr>
          <p:cNvPr id="4" name="Slide Number Placeholder 3"/>
          <p:cNvSpPr>
            <a:spLocks noGrp="1"/>
          </p:cNvSpPr>
          <p:nvPr>
            <p:ph type="sldNum" sz="quarter" idx="10"/>
          </p:nvPr>
        </p:nvSpPr>
        <p:spPr/>
        <p:txBody>
          <a:bodyPr/>
          <a:lstStyle/>
          <a:p>
            <a:fld id="{9D17A6AB-1D8C-46E3-9639-5E3482641601}" type="slidenum">
              <a:rPr lang="en-GB" smtClean="0"/>
              <a:t>1</a:t>
            </a:fld>
            <a:endParaRPr lang="en-GB" dirty="0"/>
          </a:p>
        </p:txBody>
      </p:sp>
    </p:spTree>
    <p:extLst>
      <p:ext uri="{BB962C8B-B14F-4D97-AF65-F5344CB8AC3E}">
        <p14:creationId xmlns:p14="http://schemas.microsoft.com/office/powerpoint/2010/main" val="754109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a:t>
            </a:r>
            <a:r>
              <a:rPr lang="en-GB" dirty="0"/>
              <a:t>children will find the transition process exciting and </a:t>
            </a:r>
            <a:r>
              <a:rPr lang="en-GB" dirty="0" smtClean="0"/>
              <a:t>will happily </a:t>
            </a:r>
            <a:r>
              <a:rPr lang="en-GB" dirty="0"/>
              <a:t>adapt to the changes </a:t>
            </a:r>
            <a:r>
              <a:rPr lang="en-GB" dirty="0" smtClean="0"/>
              <a:t>with very little support required. </a:t>
            </a:r>
            <a:endParaRPr lang="en-GB" dirty="0"/>
          </a:p>
          <a:p>
            <a:endParaRPr lang="en-GB" dirty="0"/>
          </a:p>
          <a:p>
            <a:r>
              <a:rPr lang="en-GB" dirty="0"/>
              <a:t>- Other children will experience greater issues and will need support from school and home to help them manage this </a:t>
            </a:r>
            <a:r>
              <a:rPr lang="en-GB" dirty="0" smtClean="0"/>
              <a:t>stage </a:t>
            </a:r>
            <a:r>
              <a:rPr lang="en-GB" dirty="0"/>
              <a:t>in their </a:t>
            </a:r>
            <a:r>
              <a:rPr lang="en-GB" dirty="0" smtClean="0"/>
              <a:t>education smoothly. </a:t>
            </a:r>
            <a:endParaRPr lang="en-GB" dirty="0"/>
          </a:p>
          <a:p>
            <a:endParaRPr lang="en-GB" dirty="0"/>
          </a:p>
          <a:p>
            <a:r>
              <a:rPr lang="en-GB" dirty="0" smtClean="0"/>
              <a:t>- Every </a:t>
            </a:r>
            <a:r>
              <a:rPr lang="en-GB" dirty="0"/>
              <a:t>child is individual and will need to be allowed the time to adapt to these changes at their own pace. </a:t>
            </a:r>
            <a:endParaRPr lang="en-GB" dirty="0" smtClean="0"/>
          </a:p>
          <a:p>
            <a:endParaRPr lang="en-GB" dirty="0" smtClean="0"/>
          </a:p>
          <a:p>
            <a:r>
              <a:rPr lang="en-GB" dirty="0"/>
              <a:t>-</a:t>
            </a:r>
            <a:r>
              <a:rPr lang="en-GB" dirty="0" smtClean="0"/>
              <a:t>Please </a:t>
            </a:r>
            <a:r>
              <a:rPr lang="en-GB" dirty="0"/>
              <a:t>feel assured that the school is very aware of </a:t>
            </a:r>
            <a:r>
              <a:rPr lang="en-GB" dirty="0" smtClean="0"/>
              <a:t>the </a:t>
            </a:r>
            <a:r>
              <a:rPr lang="en-GB" dirty="0"/>
              <a:t>issues that children may experience when beginning </a:t>
            </a:r>
            <a:r>
              <a:rPr lang="en-GB" dirty="0" smtClean="0"/>
              <a:t>Primary One </a:t>
            </a:r>
            <a:r>
              <a:rPr lang="en-GB" dirty="0"/>
              <a:t>and has lots of strategies and activities which will help your child become accustomed to their new environment. </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2</a:t>
            </a:fld>
            <a:endParaRPr lang="en-GB" dirty="0"/>
          </a:p>
        </p:txBody>
      </p:sp>
    </p:spTree>
    <p:extLst>
      <p:ext uri="{BB962C8B-B14F-4D97-AF65-F5344CB8AC3E}">
        <p14:creationId xmlns:p14="http://schemas.microsoft.com/office/powerpoint/2010/main" val="5457487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children will transition into primary one with a different range of feelings and experiences. </a:t>
            </a:r>
          </a:p>
          <a:p>
            <a:endParaRPr lang="en-GB" dirty="0"/>
          </a:p>
          <a:p>
            <a:r>
              <a:rPr lang="en-GB" dirty="0" smtClean="0"/>
              <a:t>-As a </a:t>
            </a:r>
            <a:r>
              <a:rPr lang="en-GB" dirty="0" smtClean="0"/>
              <a:t>parent, </a:t>
            </a:r>
            <a:r>
              <a:rPr lang="en-GB" dirty="0" smtClean="0"/>
              <a:t>it is important that you reassure your child by talking </a:t>
            </a:r>
            <a:r>
              <a:rPr lang="en-GB" dirty="0" smtClean="0"/>
              <a:t>lots to them, in </a:t>
            </a:r>
            <a:r>
              <a:rPr lang="en-GB" dirty="0" smtClean="0"/>
              <a:t>a positive </a:t>
            </a:r>
            <a:r>
              <a:rPr lang="en-GB" dirty="0" smtClean="0"/>
              <a:t>way,</a:t>
            </a:r>
            <a:r>
              <a:rPr lang="en-GB" baseline="0" dirty="0" smtClean="0"/>
              <a:t> </a:t>
            </a:r>
            <a:r>
              <a:rPr lang="en-GB" dirty="0" smtClean="0"/>
              <a:t>about school and the types of activities they will be doing there. </a:t>
            </a:r>
          </a:p>
          <a:p>
            <a:endParaRPr lang="en-GB" dirty="0"/>
          </a:p>
          <a:p>
            <a:r>
              <a:rPr lang="en-GB" dirty="0" smtClean="0"/>
              <a:t>-Prepare your child for the early weeks in school by making sure they are well rested each night, setting good routines for getting ready for school in the morning and making sure that they have everything they need for school so that they leave home calm and relaxed each morning.</a:t>
            </a:r>
          </a:p>
          <a:p>
            <a:endParaRPr lang="en-GB" dirty="0"/>
          </a:p>
          <a:p>
            <a:r>
              <a:rPr lang="en-GB" dirty="0" smtClean="0"/>
              <a:t>-Establishing good routines and encouraging a positive attitude in your child towards school from the outset will help them feel supported and secure. </a:t>
            </a:r>
          </a:p>
          <a:p>
            <a:endParaRPr lang="en-GB" dirty="0"/>
          </a:p>
          <a:p>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3</a:t>
            </a:fld>
            <a:endParaRPr lang="en-GB" dirty="0"/>
          </a:p>
        </p:txBody>
      </p:sp>
    </p:spTree>
    <p:extLst>
      <p:ext uri="{BB962C8B-B14F-4D97-AF65-F5344CB8AC3E}">
        <p14:creationId xmlns:p14="http://schemas.microsoft.com/office/powerpoint/2010/main" val="2858193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-Your role as a parent is vitally important to us within the school. You possess unique information about your child that may be usefully shared with the school in order that we can prepare and plan effectively for them coming to school. </a:t>
            </a:r>
          </a:p>
          <a:p>
            <a:endParaRPr lang="en-US" dirty="0" smtClean="0"/>
          </a:p>
          <a:p>
            <a:endParaRPr lang="en-US" dirty="0"/>
          </a:p>
          <a:p>
            <a:r>
              <a:rPr lang="en-US" dirty="0" smtClean="0"/>
              <a:t>-It is important that we work together in partnership to support your child and that we communicate openly as your child begins their educational journey at our school.</a:t>
            </a:r>
          </a:p>
          <a:p>
            <a:endParaRPr lang="en-US" dirty="0" smtClean="0"/>
          </a:p>
          <a:p>
            <a:endParaRPr lang="en-US" dirty="0"/>
          </a:p>
          <a:p>
            <a:r>
              <a:rPr lang="en-US" dirty="0" smtClean="0"/>
              <a:t>-If information about your child’s needs is communicated to us it will be treated with the utmost respect and confidentiality. The more detailed a picture we have built up about your child’s needs, strengths, weaknesses, likes and dislikes before they start Primary One the more prepared we can be and the smoother your child’s transition into Primary one will be. </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4</a:t>
            </a:fld>
            <a:endParaRPr lang="en-GB" dirty="0"/>
          </a:p>
        </p:txBody>
      </p:sp>
    </p:spTree>
    <p:extLst>
      <p:ext uri="{BB962C8B-B14F-4D97-AF65-F5344CB8AC3E}">
        <p14:creationId xmlns:p14="http://schemas.microsoft.com/office/powerpoint/2010/main" val="590250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(largely self-explanatory)</a:t>
            </a:r>
          </a:p>
          <a:p>
            <a:endParaRPr lang="en-GB" dirty="0" smtClean="0"/>
          </a:p>
          <a:p>
            <a:r>
              <a:rPr lang="en-GB" dirty="0" smtClean="0"/>
              <a:t>-In school we encourage the children from a young age to have a say in things that affect them. Pupil </a:t>
            </a:r>
            <a:r>
              <a:rPr lang="en-GB" dirty="0"/>
              <a:t>voice is the right for children to</a:t>
            </a:r>
            <a:r>
              <a:rPr lang="en-GB" dirty="0" smtClean="0"/>
              <a:t>:</a:t>
            </a:r>
          </a:p>
          <a:p>
            <a:endParaRPr lang="en-GB" dirty="0"/>
          </a:p>
          <a:p>
            <a:pPr marL="171450" indent="-171450">
              <a:buFont typeface="Arial" panose="020B0604020202020204" pitchFamily="34" charset="0"/>
              <a:buChar char="•"/>
            </a:pPr>
            <a:r>
              <a:rPr lang="en-GB" dirty="0"/>
              <a:t>express opinions;</a:t>
            </a:r>
          </a:p>
          <a:p>
            <a:pPr marL="171450" indent="-171450">
              <a:buFont typeface="Arial" panose="020B0604020202020204" pitchFamily="34" charset="0"/>
              <a:buChar char="•"/>
            </a:pPr>
            <a:r>
              <a:rPr lang="en-GB" dirty="0"/>
              <a:t>participate in making decisions regarding all aspects of their life such as education; and </a:t>
            </a:r>
          </a:p>
          <a:p>
            <a:pPr marL="171450" indent="-171450">
              <a:buFont typeface="Arial" panose="020B0604020202020204" pitchFamily="34" charset="0"/>
              <a:buChar char="•"/>
            </a:pPr>
            <a:r>
              <a:rPr lang="en-GB" dirty="0"/>
              <a:t>receive support to express themselves from those who can influence </a:t>
            </a:r>
            <a:r>
              <a:rPr lang="en-GB" dirty="0" smtClean="0"/>
              <a:t>decisions.</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5</a:t>
            </a:fld>
            <a:endParaRPr lang="en-GB" dirty="0"/>
          </a:p>
        </p:txBody>
      </p:sp>
    </p:spTree>
    <p:extLst>
      <p:ext uri="{BB962C8B-B14F-4D97-AF65-F5344CB8AC3E}">
        <p14:creationId xmlns:p14="http://schemas.microsoft.com/office/powerpoint/2010/main" val="3193204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r>
              <a:rPr lang="en-US" b="1" dirty="0" smtClean="0"/>
              <a:t>NB:</a:t>
            </a:r>
            <a:r>
              <a:rPr lang="en-US" dirty="0" smtClean="0"/>
              <a:t> The above are examples only. Amend or add to this list according to the types of measures that your school uses to support children entering primary one.</a:t>
            </a:r>
          </a:p>
          <a:p>
            <a:endParaRPr lang="en-US" dirty="0"/>
          </a:p>
          <a:p>
            <a:r>
              <a:rPr lang="en-US" dirty="0" smtClean="0"/>
              <a:t>-Discuss some examples of transition practices in your school and say how they benefit the children as they transition from the pre-school.</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6</a:t>
            </a:fld>
            <a:endParaRPr lang="en-GB" dirty="0"/>
          </a:p>
        </p:txBody>
      </p:sp>
    </p:spTree>
    <p:extLst>
      <p:ext uri="{BB962C8B-B14F-4D97-AF65-F5344CB8AC3E}">
        <p14:creationId xmlns:p14="http://schemas.microsoft.com/office/powerpoint/2010/main" val="2858105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(Have an information gathering  booklet for each parent photocopied which they take home to complete about their child following today’s talk- </a:t>
            </a:r>
            <a:r>
              <a:rPr lang="en-US" dirty="0" err="1" smtClean="0"/>
              <a:t>e.g</a:t>
            </a:r>
            <a:r>
              <a:rPr lang="en-US" dirty="0" smtClean="0"/>
              <a:t>: use the “All About Me” EA Early Years booklet). </a:t>
            </a:r>
          </a:p>
          <a:p>
            <a:endParaRPr lang="en-US" dirty="0"/>
          </a:p>
          <a:p>
            <a:r>
              <a:rPr lang="en-US" dirty="0" smtClean="0"/>
              <a:t>-</a:t>
            </a:r>
            <a:r>
              <a:rPr lang="en-US" dirty="0" smtClean="0"/>
              <a:t>As a school, we would like to be well prepared to meet the individual needs of your child in advance of them beginning school in September</a:t>
            </a:r>
            <a:r>
              <a:rPr lang="en-US" dirty="0" smtClean="0"/>
              <a:t>. We would like you to complete a booklet of information that tells us about your child and return it to the school before the end of June.</a:t>
            </a:r>
            <a:endParaRPr lang="en-US" dirty="0" smtClean="0"/>
          </a:p>
          <a:p>
            <a:endParaRPr lang="en-US" dirty="0"/>
          </a:p>
          <a:p>
            <a:r>
              <a:rPr lang="en-US" dirty="0" smtClean="0"/>
              <a:t>-The booklet about your child helps us to gather information so that we have a sense of their likes and dislikes, strengths and weaknesses and any </a:t>
            </a:r>
            <a:r>
              <a:rPr lang="en-US" dirty="0"/>
              <a:t>issues regarding their needs that </a:t>
            </a:r>
            <a:r>
              <a:rPr lang="en-US" dirty="0" smtClean="0"/>
              <a:t>you as a parent feel we should know about before they start primary one. </a:t>
            </a:r>
          </a:p>
          <a:p>
            <a:endParaRPr lang="en-US" dirty="0"/>
          </a:p>
          <a:p>
            <a:r>
              <a:rPr lang="en-US" b="1" dirty="0" smtClean="0"/>
              <a:t>**</a:t>
            </a:r>
            <a:r>
              <a:rPr lang="en-US" dirty="0" smtClean="0"/>
              <a:t>Spend a few minutes going through the information gathering booklet.</a:t>
            </a:r>
            <a:endParaRPr lang="en-US" b="1" dirty="0" smtClean="0"/>
          </a:p>
          <a:p>
            <a:endParaRPr lang="en-US" dirty="0"/>
          </a:p>
          <a:p>
            <a:r>
              <a:rPr lang="en-US" dirty="0" smtClean="0"/>
              <a:t>-It is important that you fill in the sections of the booklet as honestly and clearly as possible about your child </a:t>
            </a:r>
            <a:r>
              <a:rPr lang="en-US" dirty="0" smtClean="0"/>
              <a:t>so </a:t>
            </a:r>
            <a:r>
              <a:rPr lang="en-US" dirty="0" smtClean="0"/>
              <a:t>that staff can make any necessary preparations for your </a:t>
            </a:r>
            <a:r>
              <a:rPr lang="en-US" dirty="0" smtClean="0"/>
              <a:t>child coming to school in September. </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7</a:t>
            </a:fld>
            <a:endParaRPr lang="en-GB" dirty="0"/>
          </a:p>
        </p:txBody>
      </p:sp>
    </p:spTree>
    <p:extLst>
      <p:ext uri="{BB962C8B-B14F-4D97-AF65-F5344CB8AC3E}">
        <p14:creationId xmlns:p14="http://schemas.microsoft.com/office/powerpoint/2010/main" val="1248425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HIGHLIGHT</a:t>
            </a:r>
            <a:r>
              <a:rPr lang="en-GB" b="1" dirty="0" smtClean="0"/>
              <a:t>:</a:t>
            </a:r>
            <a:endParaRPr lang="en-GB" b="1" dirty="0"/>
          </a:p>
          <a:p>
            <a:r>
              <a:rPr lang="en-GB" dirty="0" smtClean="0"/>
              <a:t>-Children are all individual and bring a diverse range of needs and experiences to the classroom. </a:t>
            </a:r>
          </a:p>
          <a:p>
            <a:endParaRPr lang="en-GB" b="1" dirty="0"/>
          </a:p>
          <a:p>
            <a:r>
              <a:rPr lang="en-GB" dirty="0"/>
              <a:t>-Teachers are highly skilled at amending their teaching approaches and resources to meet </a:t>
            </a:r>
            <a:r>
              <a:rPr lang="en-GB" dirty="0" smtClean="0"/>
              <a:t>the needs of the </a:t>
            </a:r>
            <a:r>
              <a:rPr lang="en-GB" dirty="0"/>
              <a:t>full range of learners in their classrooms. They do this instinctively as part of their everyday teaching. </a:t>
            </a:r>
          </a:p>
          <a:p>
            <a:endParaRPr lang="en-GB" dirty="0"/>
          </a:p>
          <a:p>
            <a:r>
              <a:rPr lang="en-GB" dirty="0"/>
              <a:t>-A wide range of differentiation, modified resources, questioning approaches, etc, that appeal to different learning styles and rates are used by teachers </a:t>
            </a:r>
            <a:r>
              <a:rPr lang="en-GB" dirty="0" smtClean="0"/>
              <a:t>on a daily basis to </a:t>
            </a:r>
            <a:r>
              <a:rPr lang="en-GB" dirty="0"/>
              <a:t>ensure that all children are being fully engaged in the learning process. </a:t>
            </a:r>
          </a:p>
          <a:p>
            <a:endParaRPr lang="en-GB" dirty="0"/>
          </a:p>
          <a:p>
            <a:r>
              <a:rPr lang="en-GB" dirty="0"/>
              <a:t>-Do not assume that your child has Special Educational Needs simply because they may be being offered slightly different activities than their peers. This is just an indication that your child’s class teacher is aware of the individual needs of everyone in the classroom and is catering for these in a range of different ways.</a:t>
            </a:r>
          </a:p>
        </p:txBody>
      </p:sp>
      <p:sp>
        <p:nvSpPr>
          <p:cNvPr id="4" name="Slide Number Placeholder 3"/>
          <p:cNvSpPr>
            <a:spLocks noGrp="1"/>
          </p:cNvSpPr>
          <p:nvPr>
            <p:ph type="sldNum" sz="quarter" idx="10"/>
          </p:nvPr>
        </p:nvSpPr>
        <p:spPr/>
        <p:txBody>
          <a:bodyPr/>
          <a:lstStyle/>
          <a:p>
            <a:fld id="{9D17A6AB-1D8C-46E3-9639-5E3482641601}" type="slidenum">
              <a:rPr lang="en-GB" smtClean="0"/>
              <a:t>8</a:t>
            </a:fld>
            <a:endParaRPr lang="en-GB" dirty="0"/>
          </a:p>
        </p:txBody>
      </p:sp>
    </p:spTree>
    <p:extLst>
      <p:ext uri="{BB962C8B-B14F-4D97-AF65-F5344CB8AC3E}">
        <p14:creationId xmlns:p14="http://schemas.microsoft.com/office/powerpoint/2010/main" val="1808033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**Add or amend this list according to the range of ways that your school supports learners generically**</a:t>
            </a:r>
          </a:p>
          <a:p>
            <a:endParaRPr lang="en-GB" dirty="0"/>
          </a:p>
          <a:p>
            <a:r>
              <a:rPr lang="en-GB" dirty="0" smtClean="0"/>
              <a:t>Use the </a:t>
            </a:r>
            <a:r>
              <a:rPr lang="en-GB" dirty="0" smtClean="0"/>
              <a:t>list to expand on the previous slide as examples of how teachers meet the needs of all learners as part of their everyday teaching..</a:t>
            </a:r>
          </a:p>
          <a:p>
            <a:endParaRPr lang="en-GB" dirty="0" smtClean="0"/>
          </a:p>
        </p:txBody>
      </p:sp>
      <p:sp>
        <p:nvSpPr>
          <p:cNvPr id="4" name="Slide Number Placeholder 3"/>
          <p:cNvSpPr>
            <a:spLocks noGrp="1"/>
          </p:cNvSpPr>
          <p:nvPr>
            <p:ph type="sldNum" sz="quarter" idx="10"/>
          </p:nvPr>
        </p:nvSpPr>
        <p:spPr/>
        <p:txBody>
          <a:bodyPr/>
          <a:lstStyle/>
          <a:p>
            <a:fld id="{9D17A6AB-1D8C-46E3-9639-5E3482641601}" type="slidenum">
              <a:rPr lang="en-GB" smtClean="0"/>
              <a:t>9</a:t>
            </a:fld>
            <a:endParaRPr lang="en-GB" dirty="0"/>
          </a:p>
        </p:txBody>
      </p:sp>
    </p:spTree>
    <p:extLst>
      <p:ext uri="{BB962C8B-B14F-4D97-AF65-F5344CB8AC3E}">
        <p14:creationId xmlns:p14="http://schemas.microsoft.com/office/powerpoint/2010/main" val="369887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school has very clearly defined processes for deciding whether a child has special educational needs which require additional provision to be made for them. </a:t>
            </a:r>
          </a:p>
          <a:p>
            <a:endParaRPr lang="en-US" dirty="0"/>
          </a:p>
          <a:p>
            <a:r>
              <a:rPr lang="en-US" dirty="0"/>
              <a:t>-Lots of interventions, differentiation  and reasonable adjustments will be put into place by class teachers before the school considers placing a child on the SEN register. It is only when the school feels that these interventions and adjustments are not working, the child is not progressing or is not happy, and when they now feel that further action needs to be taken to meet their needs, that additional provision will be made and the child’s name placed on the SEN register. </a:t>
            </a:r>
          </a:p>
          <a:p>
            <a:endParaRPr lang="en-US" dirty="0"/>
          </a:p>
          <a:p>
            <a:r>
              <a:rPr lang="en-US" dirty="0"/>
              <a:t>-Deciding to put a child on the SEN register is a serious consideration for a school and a significant amount of thought, investigation and discussion is part of this process.</a:t>
            </a:r>
          </a:p>
          <a:p>
            <a:endParaRPr lang="en-US" dirty="0"/>
          </a:p>
          <a:p>
            <a:r>
              <a:rPr lang="en-US" dirty="0"/>
              <a:t>-The school will keep you aware of any concerns they have about your child’s learning needs and will discuss any proposed provision with you in advance.</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10</a:t>
            </a:fld>
            <a:endParaRPr lang="en-GB" dirty="0"/>
          </a:p>
        </p:txBody>
      </p:sp>
    </p:spTree>
    <p:extLst>
      <p:ext uri="{BB962C8B-B14F-4D97-AF65-F5344CB8AC3E}">
        <p14:creationId xmlns:p14="http://schemas.microsoft.com/office/powerpoint/2010/main" val="2055621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b="1" dirty="0" smtClean="0"/>
              <a:t>Highlight: </a:t>
            </a:r>
            <a:endParaRPr lang="en-US" b="1" dirty="0"/>
          </a:p>
          <a:p>
            <a:r>
              <a:rPr lang="en-US" dirty="0" smtClean="0"/>
              <a:t>-If you have a concern about how your child is getting on at school, speak to your child’s class teacher. </a:t>
            </a:r>
          </a:p>
          <a:p>
            <a:endParaRPr lang="en-US" dirty="0"/>
          </a:p>
          <a:p>
            <a:r>
              <a:rPr lang="en-US" dirty="0" smtClean="0"/>
              <a:t>-The teacher will discuss how your child </a:t>
            </a:r>
            <a:r>
              <a:rPr lang="en-US" dirty="0"/>
              <a:t>i</a:t>
            </a:r>
            <a:r>
              <a:rPr lang="en-US" dirty="0" smtClean="0"/>
              <a:t>s progressing and how the school and home can work together to best meet your child’s needs. </a:t>
            </a:r>
          </a:p>
          <a:p>
            <a:endParaRPr lang="en-US" dirty="0" smtClean="0"/>
          </a:p>
          <a:p>
            <a:r>
              <a:rPr lang="en-US" dirty="0" smtClean="0"/>
              <a:t>-Many children will experience issues with aspects of their learning as they move through the school but the majority of these issues are dealt with through good quality teaching approaches and are not Special Educational Needs. </a:t>
            </a:r>
          </a:p>
          <a:p>
            <a:endParaRPr lang="en-US" dirty="0"/>
          </a:p>
          <a:p>
            <a:r>
              <a:rPr lang="en-US" dirty="0" smtClean="0"/>
              <a:t>-The school welcomes the important contribution that parents make to their child’s education and will always listen to and take your concerns seriously.</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11</a:t>
            </a:fld>
            <a:endParaRPr lang="en-GB" dirty="0"/>
          </a:p>
        </p:txBody>
      </p:sp>
    </p:spTree>
    <p:extLst>
      <p:ext uri="{BB962C8B-B14F-4D97-AF65-F5344CB8AC3E}">
        <p14:creationId xmlns:p14="http://schemas.microsoft.com/office/powerpoint/2010/main" val="15400827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out copies of this document to parents to take home or inform them where they can access a copy of it (DE website)</a:t>
            </a:r>
          </a:p>
          <a:p>
            <a:endParaRPr lang="en-GB" dirty="0"/>
          </a:p>
          <a:p>
            <a:r>
              <a:rPr lang="en-GB" dirty="0"/>
              <a:t>-This is </a:t>
            </a:r>
            <a:r>
              <a:rPr lang="en-GB" dirty="0" smtClean="0"/>
              <a:t>al </a:t>
            </a:r>
            <a:r>
              <a:rPr lang="en-GB" dirty="0" smtClean="0"/>
              <a:t>bookl</a:t>
            </a:r>
            <a:r>
              <a:rPr lang="en-GB" dirty="0" smtClean="0"/>
              <a:t>et for all parents which </a:t>
            </a:r>
            <a:r>
              <a:rPr lang="en-GB" dirty="0"/>
              <a:t>provides </a:t>
            </a:r>
            <a:r>
              <a:rPr lang="en-GB" dirty="0" smtClean="0"/>
              <a:t>advice </a:t>
            </a:r>
            <a:r>
              <a:rPr lang="en-GB" dirty="0"/>
              <a:t>in each section, across a wide range of child </a:t>
            </a:r>
            <a:r>
              <a:rPr lang="en-GB" dirty="0" smtClean="0"/>
              <a:t>development areas. Suggestions are included on </a:t>
            </a:r>
            <a:r>
              <a:rPr lang="en-GB" dirty="0"/>
              <a:t>ways in which parents can help their child’s learning and development in the early years, e.g: advice on talking and listening with your child, playing with your child, reading with your child, encouraging positive behaviour, sensible use of electronic devices, etc. </a:t>
            </a:r>
          </a:p>
          <a:p>
            <a:endParaRPr lang="en-GB" dirty="0"/>
          </a:p>
          <a:p>
            <a:r>
              <a:rPr lang="en-GB" dirty="0"/>
              <a:t>-Reinforce the message to parents that their role in </a:t>
            </a:r>
            <a:r>
              <a:rPr lang="en-GB" dirty="0" smtClean="0"/>
              <a:t>preparing their child to begin primary one is </a:t>
            </a:r>
            <a:r>
              <a:rPr lang="en-GB" dirty="0"/>
              <a:t>vitally important and this booklet gives very good advice and guidance on things that they can do with their child at home to support the school’s work.</a:t>
            </a:r>
          </a:p>
          <a:p>
            <a:endParaRPr lang="en-GB" dirty="0"/>
          </a:p>
        </p:txBody>
      </p:sp>
      <p:sp>
        <p:nvSpPr>
          <p:cNvPr id="4" name="Slide Number Placeholder 3"/>
          <p:cNvSpPr>
            <a:spLocks noGrp="1"/>
          </p:cNvSpPr>
          <p:nvPr>
            <p:ph type="sldNum" sz="quarter" idx="10"/>
          </p:nvPr>
        </p:nvSpPr>
        <p:spPr/>
        <p:txBody>
          <a:bodyPr/>
          <a:lstStyle/>
          <a:p>
            <a:fld id="{9D17A6AB-1D8C-46E3-9639-5E3482641601}" type="slidenum">
              <a:rPr lang="en-GB" smtClean="0"/>
              <a:t>12</a:t>
            </a:fld>
            <a:endParaRPr lang="en-GB" dirty="0"/>
          </a:p>
        </p:txBody>
      </p:sp>
    </p:spTree>
    <p:extLst>
      <p:ext uri="{BB962C8B-B14F-4D97-AF65-F5344CB8AC3E}">
        <p14:creationId xmlns:p14="http://schemas.microsoft.com/office/powerpoint/2010/main" val="18461261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0" name="Right Triangle 9"/>
          <p:cNvSpPr/>
          <p:nvPr/>
        </p:nvSpPr>
        <p:spPr>
          <a:xfrm>
            <a:off x="3452889" y="5067092"/>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Title 8"/>
          <p:cNvSpPr>
            <a:spLocks noGrp="1"/>
          </p:cNvSpPr>
          <p:nvPr>
            <p:ph type="ctrTitle" hasCustomPrompt="1"/>
          </p:nvPr>
        </p:nvSpPr>
        <p:spPr>
          <a:xfrm>
            <a:off x="681641" y="2247401"/>
            <a:ext cx="7772400" cy="1953050"/>
          </a:xfrm>
        </p:spPr>
        <p:txBody>
          <a:bodyPr vert="horz" anchor="ctr" anchorCtr="0">
            <a:normAutofit/>
            <a:scene3d>
              <a:camera prst="orthographicFront"/>
              <a:lightRig rig="soft" dir="t"/>
            </a:scene3d>
            <a:sp3d prstMaterial="softEdge">
              <a:bevelT w="25400" h="25400"/>
            </a:sp3d>
          </a:bodyPr>
          <a:lstStyle>
            <a:lvl1pPr algn="ctr">
              <a:defRPr sz="4800" b="1">
                <a:solidFill>
                  <a:schemeClr val="tx1"/>
                </a:solidFill>
                <a:effectLst/>
              </a:defRPr>
            </a:lvl1pPr>
            <a:extLst/>
          </a:lstStyle>
          <a:p>
            <a:r>
              <a:rPr kumimoji="0" lang="en-US" dirty="0" smtClean="0"/>
              <a:t>{enter presentation title}</a:t>
            </a:r>
            <a:endParaRPr kumimoji="0" lang="en-US" dirty="0"/>
          </a:p>
        </p:txBody>
      </p:sp>
      <p:sp>
        <p:nvSpPr>
          <p:cNvPr id="17" name="Subtitle 16"/>
          <p:cNvSpPr>
            <a:spLocks noGrp="1"/>
          </p:cNvSpPr>
          <p:nvPr>
            <p:ph type="subTitle" idx="1" hasCustomPrompt="1"/>
          </p:nvPr>
        </p:nvSpPr>
        <p:spPr>
          <a:xfrm>
            <a:off x="681641" y="4229696"/>
            <a:ext cx="7772400" cy="403665"/>
          </a:xfrm>
        </p:spPr>
        <p:txBody>
          <a:bodyPr lIns="45720" rIns="45720"/>
          <a:lstStyle>
            <a:lvl1pPr marL="0" marR="64008"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dirty="0" smtClean="0"/>
              <a:t>{enter sub-title}</a:t>
            </a:r>
          </a:p>
        </p:txBody>
      </p:sp>
      <p:sp>
        <p:nvSpPr>
          <p:cNvPr id="3" name="Rectangle 2"/>
          <p:cNvSpPr/>
          <p:nvPr userDrawn="1"/>
        </p:nvSpPr>
        <p:spPr>
          <a:xfrm>
            <a:off x="250825" y="6309360"/>
            <a:ext cx="2842445" cy="369332"/>
          </a:xfrm>
          <a:prstGeom prst="rect">
            <a:avLst/>
          </a:prstGeom>
        </p:spPr>
        <p:txBody>
          <a:bodyPr wrap="none">
            <a:spAutoFit/>
          </a:bodyPr>
          <a:lstStyle/>
          <a:p>
            <a:r>
              <a:rPr lang="en-GB" sz="1800" kern="1200" dirty="0" smtClean="0">
                <a:solidFill>
                  <a:schemeClr val="bg1"/>
                </a:solidFill>
                <a:effectLst/>
                <a:latin typeface="+mn-lt"/>
                <a:ea typeface="+mn-ea"/>
                <a:cs typeface="+mn-cs"/>
              </a:rPr>
              <a:t>http://www.eani.org.uk</a:t>
            </a:r>
            <a:endParaRPr lang="en-GB" sz="1800" kern="1200" dirty="0">
              <a:solidFill>
                <a:schemeClr val="bg1"/>
              </a:solidFill>
              <a:effectLst/>
              <a:latin typeface="+mn-lt"/>
              <a:ea typeface="+mn-ea"/>
              <a:cs typeface="+mn-cs"/>
            </a:endParaRPr>
          </a:p>
        </p:txBody>
      </p:sp>
      <p:sp>
        <p:nvSpPr>
          <p:cNvPr id="7" name="Text Placeholder 6"/>
          <p:cNvSpPr>
            <a:spLocks noGrp="1"/>
          </p:cNvSpPr>
          <p:nvPr>
            <p:ph type="body" sz="quarter" idx="11" hasCustomPrompt="1"/>
          </p:nvPr>
        </p:nvSpPr>
        <p:spPr>
          <a:xfrm>
            <a:off x="683568" y="4669030"/>
            <a:ext cx="7772400" cy="403200"/>
          </a:xfrm>
        </p:spPr>
        <p:txBody>
          <a:bodyPr>
            <a:normAutofit/>
          </a:bodyPr>
          <a:lstStyle>
            <a:lvl1pPr marL="109728" indent="0" algn="ctr">
              <a:buNone/>
              <a:defRPr sz="1800">
                <a:solidFill>
                  <a:schemeClr val="tx1"/>
                </a:solidFill>
              </a:defRPr>
            </a:lvl1pPr>
          </a:lstStyle>
          <a:p>
            <a:pPr lvl="0"/>
            <a:r>
              <a:rPr lang="en-GB" dirty="0" smtClean="0"/>
              <a:t>{enter author}</a:t>
            </a:r>
            <a:endParaRPr lang="en-GB" dirty="0"/>
          </a:p>
        </p:txBody>
      </p:sp>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529" y="116632"/>
            <a:ext cx="3914617" cy="108012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8"/>
            <a:ext cx="8075295" cy="452596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extLst/>
          </a:lstStyle>
          <a:p>
            <a:pPr lvl="0" eaLnBrk="1" latinLnBrk="0" hangingPunct="1"/>
            <a:endParaRPr kumimoji="0" lang="en-US" dirty="0"/>
          </a:p>
        </p:txBody>
      </p:sp>
      <p:sp>
        <p:nvSpPr>
          <p:cNvPr id="7" name="Title 6"/>
          <p:cNvSpPr>
            <a:spLocks noGrp="1"/>
          </p:cNvSpPr>
          <p:nvPr>
            <p:ph type="title"/>
          </p:nvPr>
        </p:nvSpPr>
        <p:spPr/>
        <p:txBody>
          <a:bodyPr rtlCol="0"/>
          <a:lstStyle>
            <a:lvl1pPr>
              <a:defRPr>
                <a:solidFill>
                  <a:schemeClr val="tx1"/>
                </a:solidFill>
                <a:effectLst/>
              </a:defRPr>
            </a:lvl1pPr>
            <a:extLst/>
          </a:lstStyle>
          <a:p>
            <a:endParaRPr kumimoji="0" lang="en-US" dirty="0"/>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933" y="6198136"/>
            <a:ext cx="1728803" cy="471224"/>
          </a:xfrm>
          <a:prstGeom prst="rect">
            <a:avLst/>
          </a:prstGeom>
        </p:spPr>
      </p:pic>
      <p:sp>
        <p:nvSpPr>
          <p:cNvPr id="9" name="Title Placeholder 8"/>
          <p:cNvSpPr>
            <a:spLocks noGrp="1"/>
          </p:cNvSpPr>
          <p:nvPr>
            <p:ph type="title"/>
          </p:nvPr>
        </p:nvSpPr>
        <p:spPr>
          <a:xfrm>
            <a:off x="457200" y="274638"/>
            <a:ext cx="8075296" cy="1143000"/>
          </a:xfrm>
          <a:prstGeom prst="rect">
            <a:avLst/>
          </a:prstGeom>
        </p:spPr>
        <p:txBody>
          <a:bodyPr vert="horz" anchor="ctr">
            <a:normAutofit/>
            <a:scene3d>
              <a:camera prst="orthographicFront"/>
              <a:lightRig rig="soft" dir="t"/>
            </a:scene3d>
            <a:sp3d prstMaterial="softEdge">
              <a:bevelT w="25400" h="25400"/>
            </a:sp3d>
          </a:bodyPr>
          <a:lstStyle/>
          <a:p>
            <a:endParaRPr kumimoji="0" lang="en-US" dirty="0"/>
          </a:p>
        </p:txBody>
      </p:sp>
      <p:sp>
        <p:nvSpPr>
          <p:cNvPr id="30" name="Text Placeholder 29"/>
          <p:cNvSpPr>
            <a:spLocks noGrp="1"/>
          </p:cNvSpPr>
          <p:nvPr>
            <p:ph type="body" idx="1"/>
          </p:nvPr>
        </p:nvSpPr>
        <p:spPr>
          <a:xfrm>
            <a:off x="457200" y="1481328"/>
            <a:ext cx="8075295" cy="4525963"/>
          </a:xfrm>
          <a:prstGeom prst="rect">
            <a:avLst/>
          </a:prstGeom>
        </p:spPr>
        <p:txBody>
          <a:bodyPr vert="horz">
            <a:normAutofit/>
          </a:bodyPr>
          <a:lstStyle/>
          <a:p>
            <a:pPr lvl="0"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Lst>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xStyles>
    <p:titleStyle>
      <a:lvl1pPr algn="l" rtl="0" eaLnBrk="1" latinLnBrk="0" hangingPunct="1">
        <a:spcBef>
          <a:spcPct val="0"/>
        </a:spcBef>
        <a:buNone/>
        <a:defRPr kumimoji="0" sz="4100" b="1" kern="1200">
          <a:solidFill>
            <a:schemeClr val="tx1"/>
          </a:solidFill>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le 1"/>
          <p:cNvSpPr txBox="1">
            <a:spLocks/>
          </p:cNvSpPr>
          <p:nvPr/>
        </p:nvSpPr>
        <p:spPr>
          <a:xfrm>
            <a:off x="107504" y="1322335"/>
            <a:ext cx="9144000" cy="2387600"/>
          </a:xfrm>
          <a:prstGeom prst="rect">
            <a:avLst/>
          </a:prstGeom>
        </p:spPr>
        <p:txBody>
          <a:bodyPr vert="horz" anchor="ctr" anchorCtr="0">
            <a:normAutofit fontScale="97500"/>
            <a:scene3d>
              <a:camera prst="orthographicFront"/>
              <a:lightRig rig="soft" dir="t"/>
            </a:scene3d>
            <a:sp3d prstMaterial="softEdge">
              <a:bevelT w="25400" h="25400"/>
            </a:sp3d>
          </a:bodyPr>
          <a:lstStyle>
            <a:lvl1pPr algn="ctr" rtl="0" eaLnBrk="1" latinLnBrk="0" hangingPunct="1">
              <a:spcBef>
                <a:spcPct val="0"/>
              </a:spcBef>
              <a:buNone/>
              <a:defRPr kumimoji="0" sz="4800" b="1" kern="1200">
                <a:solidFill>
                  <a:schemeClr val="tx1"/>
                </a:solidFill>
                <a:effectLst/>
                <a:latin typeface="+mj-lt"/>
                <a:ea typeface="+mj-ea"/>
                <a:cs typeface="+mj-cs"/>
              </a:defRPr>
            </a:lvl1pPr>
            <a:extLst/>
          </a:lstStyle>
          <a:p>
            <a:r>
              <a:rPr lang="en-GB" dirty="0" smtClean="0">
                <a:latin typeface="Calibri" panose="020F0502020204030204" pitchFamily="34" charset="0"/>
              </a:rPr>
              <a:t>Starting Primary One</a:t>
            </a:r>
          </a:p>
          <a:p>
            <a:r>
              <a:rPr lang="en-GB" dirty="0" smtClean="0">
                <a:latin typeface="Calibri" panose="020F0502020204030204" pitchFamily="34" charset="0"/>
              </a:rPr>
              <a:t>Guidance </a:t>
            </a:r>
            <a:r>
              <a:rPr lang="en-GB" smtClean="0">
                <a:latin typeface="Calibri" panose="020F0502020204030204" pitchFamily="34" charset="0"/>
              </a:rPr>
              <a:t>for Parents</a:t>
            </a:r>
            <a:endParaRPr lang="en-GB" dirty="0" smtClean="0">
              <a:latin typeface="Calibri" panose="020F0502020204030204" pitchFamily="34" charset="0"/>
            </a:endParaRPr>
          </a:p>
          <a:p>
            <a:r>
              <a:rPr lang="en-GB" dirty="0" smtClean="0">
                <a:latin typeface="Calibri" panose="020F0502020204030204" pitchFamily="34" charset="0"/>
              </a:rPr>
              <a:t> </a:t>
            </a:r>
            <a:endParaRPr lang="en-GB" dirty="0"/>
          </a:p>
        </p:txBody>
      </p:sp>
      <p:sp>
        <p:nvSpPr>
          <p:cNvPr id="6" name="Subtitle 2"/>
          <p:cNvSpPr txBox="1">
            <a:spLocks/>
          </p:cNvSpPr>
          <p:nvPr/>
        </p:nvSpPr>
        <p:spPr>
          <a:xfrm>
            <a:off x="107504" y="5624592"/>
            <a:ext cx="9144000" cy="1655762"/>
          </a:xfrm>
          <a:prstGeom prst="rect">
            <a:avLst/>
          </a:prstGeom>
        </p:spPr>
        <p:txBody>
          <a:bodyPr vert="horz" lIns="45720" rIns="45720">
            <a:normAutofit/>
          </a:bodyPr>
          <a:lstStyle>
            <a:lvl1pPr marL="0" marR="64008" indent="0" algn="ctr" rtl="0" eaLnBrk="1" latinLnBrk="0" hangingPunct="1">
              <a:spcBef>
                <a:spcPts val="400"/>
              </a:spcBef>
              <a:spcAft>
                <a:spcPts val="0"/>
              </a:spcAft>
              <a:buClr>
                <a:schemeClr val="accent1"/>
              </a:buClr>
              <a:buSzPct val="68000"/>
              <a:buFont typeface="Wingdings 3"/>
              <a:buNone/>
              <a:defRPr kumimoji="0" sz="2700" kern="1200">
                <a:solidFill>
                  <a:schemeClr val="tx1"/>
                </a:solidFill>
                <a:latin typeface="+mn-lt"/>
                <a:ea typeface="+mn-ea"/>
                <a:cs typeface="+mn-cs"/>
              </a:defRPr>
            </a:lvl1pPr>
            <a:lvl2pPr marL="457200" indent="0" algn="ctr" rtl="0" eaLnBrk="1" latinLnBrk="0" hangingPunct="1">
              <a:spcBef>
                <a:spcPts val="324"/>
              </a:spcBef>
              <a:buClr>
                <a:schemeClr val="accent1"/>
              </a:buClr>
              <a:buFont typeface="Verdana"/>
              <a:buNone/>
              <a:defRPr kumimoji="0" sz="2300" kern="1200">
                <a:solidFill>
                  <a:schemeClr val="tx1"/>
                </a:solidFill>
                <a:latin typeface="+mn-lt"/>
                <a:ea typeface="+mn-ea"/>
                <a:cs typeface="+mn-cs"/>
              </a:defRPr>
            </a:lvl2pPr>
            <a:lvl3pPr marL="914400" indent="0" algn="ctr" rtl="0" eaLnBrk="1" latinLnBrk="0" hangingPunct="1">
              <a:spcBef>
                <a:spcPts val="350"/>
              </a:spcBef>
              <a:buClr>
                <a:schemeClr val="accent2"/>
              </a:buClr>
              <a:buSzPct val="100000"/>
              <a:buFont typeface="Wingdings 2"/>
              <a:buNone/>
              <a:defRPr kumimoji="0" sz="2100" kern="1200">
                <a:solidFill>
                  <a:schemeClr val="tx1"/>
                </a:solidFill>
                <a:latin typeface="+mn-lt"/>
                <a:ea typeface="+mn-ea"/>
                <a:cs typeface="+mn-cs"/>
              </a:defRPr>
            </a:lvl3pPr>
            <a:lvl4pPr marL="1371600" indent="0" algn="ctr" rtl="0" eaLnBrk="1" latinLnBrk="0" hangingPunct="1">
              <a:spcBef>
                <a:spcPts val="350"/>
              </a:spcBef>
              <a:buClr>
                <a:schemeClr val="accent2"/>
              </a:buClr>
              <a:buFont typeface="Wingdings 2"/>
              <a:buNone/>
              <a:defRPr kumimoji="0" sz="1900" kern="1200">
                <a:solidFill>
                  <a:schemeClr val="tx1"/>
                </a:solidFill>
                <a:latin typeface="+mn-lt"/>
                <a:ea typeface="+mn-ea"/>
                <a:cs typeface="+mn-cs"/>
              </a:defRPr>
            </a:lvl4pPr>
            <a:lvl5pPr marL="1828800" indent="0" algn="ctr" rtl="0" eaLnBrk="1" latinLnBrk="0" hangingPunct="1">
              <a:spcBef>
                <a:spcPts val="350"/>
              </a:spcBef>
              <a:buClr>
                <a:schemeClr val="accent2"/>
              </a:buClr>
              <a:buFont typeface="Wingdings 2"/>
              <a:buNone/>
              <a:defRPr kumimoji="0" sz="1800" kern="1200">
                <a:solidFill>
                  <a:schemeClr val="tx1"/>
                </a:solidFill>
                <a:latin typeface="+mn-lt"/>
                <a:ea typeface="+mn-ea"/>
                <a:cs typeface="+mn-cs"/>
              </a:defRPr>
            </a:lvl5pPr>
            <a:lvl6pPr marL="2286000" indent="0" algn="ctr" rtl="0" eaLnBrk="1" latinLnBrk="0" hangingPunct="1">
              <a:spcBef>
                <a:spcPts val="350"/>
              </a:spcBef>
              <a:buClr>
                <a:schemeClr val="accent3"/>
              </a:buClr>
              <a:buFont typeface="Wingdings 2"/>
              <a:buNone/>
              <a:defRPr kumimoji="0" sz="1800" kern="1200">
                <a:solidFill>
                  <a:schemeClr val="tx1"/>
                </a:solidFill>
                <a:latin typeface="+mn-lt"/>
                <a:ea typeface="+mn-ea"/>
                <a:cs typeface="+mn-cs"/>
              </a:defRPr>
            </a:lvl6pPr>
            <a:lvl7pPr marL="27432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7pPr>
            <a:lvl8pPr marL="32004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8pPr>
            <a:lvl9pPr marL="3657600" indent="0" algn="ctr" rtl="0" eaLnBrk="1" latinLnBrk="0" hangingPunct="1">
              <a:spcBef>
                <a:spcPts val="350"/>
              </a:spcBef>
              <a:buClr>
                <a:schemeClr val="accent3"/>
              </a:buClr>
              <a:buFont typeface="Wingdings 2"/>
              <a:buNone/>
              <a:defRPr kumimoji="0" sz="1600" kern="1200" baseline="0">
                <a:solidFill>
                  <a:schemeClr val="tx1"/>
                </a:solidFill>
                <a:latin typeface="+mn-lt"/>
                <a:ea typeface="+mn-ea"/>
                <a:cs typeface="+mn-cs"/>
              </a:defRPr>
            </a:lvl9pPr>
            <a:extLst/>
          </a:lstStyle>
          <a:p>
            <a:r>
              <a:rPr lang="en-GB" b="1" dirty="0" smtClean="0">
                <a:latin typeface="Calibri" panose="020F0502020204030204" pitchFamily="34" charset="0"/>
              </a:rPr>
              <a:t>Children and Young People’s Services</a:t>
            </a:r>
          </a:p>
          <a:p>
            <a:r>
              <a:rPr lang="en-GB" b="1" dirty="0" smtClean="0">
                <a:latin typeface="Calibri" panose="020F0502020204030204" pitchFamily="34" charset="0"/>
              </a:rPr>
              <a:t>SEND Implementation Team</a:t>
            </a:r>
            <a:endParaRPr lang="en-GB" dirty="0" smtClean="0">
              <a:latin typeface="Calibri" panose="020F0502020204030204" pitchFamily="34" charset="0"/>
            </a:endParaRPr>
          </a:p>
          <a:p>
            <a:endParaRPr lang="en-GB" dirty="0"/>
          </a:p>
        </p:txBody>
      </p:sp>
      <p:sp>
        <p:nvSpPr>
          <p:cNvPr id="7" name="Subtitle 10"/>
          <p:cNvSpPr txBox="1">
            <a:spLocks/>
          </p:cNvSpPr>
          <p:nvPr/>
        </p:nvSpPr>
        <p:spPr>
          <a:xfrm>
            <a:off x="683568" y="3508103"/>
            <a:ext cx="7772400" cy="403665"/>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smtClean="0">
              <a:latin typeface="Calibri" panose="020F0502020204030204" pitchFamily="34" charset="0"/>
            </a:endParaRPr>
          </a:p>
          <a:p>
            <a:endParaRPr lang="en-GB" dirty="0" smtClean="0">
              <a:latin typeface="Calibri" panose="020F0502020204030204" pitchFamily="34" charset="0"/>
            </a:endParaRPr>
          </a:p>
          <a:p>
            <a:endParaRPr lang="en-GB" dirty="0">
              <a:latin typeface="Calibri" panose="020F0502020204030204" pitchFamily="34" charset="0"/>
            </a:endParaRPr>
          </a:p>
        </p:txBody>
      </p:sp>
      <p:sp>
        <p:nvSpPr>
          <p:cNvPr id="8" name="Subtitle 10"/>
          <p:cNvSpPr txBox="1">
            <a:spLocks/>
          </p:cNvSpPr>
          <p:nvPr/>
        </p:nvSpPr>
        <p:spPr>
          <a:xfrm>
            <a:off x="683568" y="4451303"/>
            <a:ext cx="7772400" cy="921913"/>
          </a:xfrm>
          <a:prstGeom prst="rect">
            <a:avLst/>
          </a:prstGeom>
        </p:spPr>
        <p:txBody>
          <a:bodyPr vert="horz" lIns="45720" rIns="45720">
            <a:normAutofit/>
          </a:bodyPr>
          <a:lstStyle>
            <a:lvl1pPr marL="0" marR="64008" indent="0" algn="ctr" rtl="0" eaLnBrk="1" latinLnBrk="0" hangingPunct="1">
              <a:spcBef>
                <a:spcPts val="400"/>
              </a:spcBef>
              <a:spcAft>
                <a:spcPts val="0"/>
              </a:spcAft>
              <a:buClr>
                <a:schemeClr val="accent1"/>
              </a:buClr>
              <a:buSzPct val="68000"/>
              <a:buFont typeface="Wingdings 3"/>
              <a:buNone/>
              <a:defRPr kumimoji="0" sz="2700" kern="1200">
                <a:solidFill>
                  <a:schemeClr val="tx1"/>
                </a:solidFill>
                <a:latin typeface="+mn-lt"/>
                <a:ea typeface="+mn-ea"/>
                <a:cs typeface="+mn-cs"/>
              </a:defRPr>
            </a:lvl1pPr>
            <a:lvl2pPr marL="457200" indent="0" algn="ctr" rtl="0" eaLnBrk="1" latinLnBrk="0" hangingPunct="1">
              <a:spcBef>
                <a:spcPts val="324"/>
              </a:spcBef>
              <a:buClr>
                <a:schemeClr val="accent1"/>
              </a:buClr>
              <a:buFont typeface="Verdana"/>
              <a:buNone/>
              <a:defRPr kumimoji="0" sz="2300" kern="1200">
                <a:solidFill>
                  <a:schemeClr val="tx1"/>
                </a:solidFill>
                <a:latin typeface="+mn-lt"/>
                <a:ea typeface="+mn-ea"/>
                <a:cs typeface="+mn-cs"/>
              </a:defRPr>
            </a:lvl2pPr>
            <a:lvl3pPr marL="914400" indent="0" algn="ctr" rtl="0" eaLnBrk="1" latinLnBrk="0" hangingPunct="1">
              <a:spcBef>
                <a:spcPts val="350"/>
              </a:spcBef>
              <a:buClr>
                <a:schemeClr val="accent2"/>
              </a:buClr>
              <a:buSzPct val="100000"/>
              <a:buFont typeface="Wingdings 2"/>
              <a:buNone/>
              <a:defRPr kumimoji="0" sz="2100" kern="1200">
                <a:solidFill>
                  <a:schemeClr val="tx1"/>
                </a:solidFill>
                <a:latin typeface="+mn-lt"/>
                <a:ea typeface="+mn-ea"/>
                <a:cs typeface="+mn-cs"/>
              </a:defRPr>
            </a:lvl3pPr>
            <a:lvl4pPr marL="1371600" indent="0" algn="ctr" rtl="0" eaLnBrk="1" latinLnBrk="0" hangingPunct="1">
              <a:spcBef>
                <a:spcPts val="350"/>
              </a:spcBef>
              <a:buClr>
                <a:schemeClr val="accent2"/>
              </a:buClr>
              <a:buFont typeface="Wingdings 2"/>
              <a:buNone/>
              <a:defRPr kumimoji="0" sz="1900" kern="1200">
                <a:solidFill>
                  <a:schemeClr val="tx1"/>
                </a:solidFill>
                <a:latin typeface="+mn-lt"/>
                <a:ea typeface="+mn-ea"/>
                <a:cs typeface="+mn-cs"/>
              </a:defRPr>
            </a:lvl4pPr>
            <a:lvl5pPr marL="1828800" indent="0" algn="ctr" rtl="0" eaLnBrk="1" latinLnBrk="0" hangingPunct="1">
              <a:spcBef>
                <a:spcPts val="350"/>
              </a:spcBef>
              <a:buClr>
                <a:schemeClr val="accent2"/>
              </a:buClr>
              <a:buFont typeface="Wingdings 2"/>
              <a:buNone/>
              <a:defRPr kumimoji="0" sz="1800" kern="1200">
                <a:solidFill>
                  <a:schemeClr val="tx1"/>
                </a:solidFill>
                <a:latin typeface="+mn-lt"/>
                <a:ea typeface="+mn-ea"/>
                <a:cs typeface="+mn-cs"/>
              </a:defRPr>
            </a:lvl5pPr>
            <a:lvl6pPr marL="2286000" indent="0" algn="ctr" rtl="0" eaLnBrk="1" latinLnBrk="0" hangingPunct="1">
              <a:spcBef>
                <a:spcPts val="350"/>
              </a:spcBef>
              <a:buClr>
                <a:schemeClr val="accent3"/>
              </a:buClr>
              <a:buFont typeface="Wingdings 2"/>
              <a:buNone/>
              <a:defRPr kumimoji="0" sz="1800" kern="1200">
                <a:solidFill>
                  <a:schemeClr val="tx1"/>
                </a:solidFill>
                <a:latin typeface="+mn-lt"/>
                <a:ea typeface="+mn-ea"/>
                <a:cs typeface="+mn-cs"/>
              </a:defRPr>
            </a:lvl6pPr>
            <a:lvl7pPr marL="27432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7pPr>
            <a:lvl8pPr marL="32004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8pPr>
            <a:lvl9pPr marL="3657600" indent="0" algn="ctr" rtl="0" eaLnBrk="1" latinLnBrk="0" hangingPunct="1">
              <a:spcBef>
                <a:spcPts val="350"/>
              </a:spcBef>
              <a:buClr>
                <a:schemeClr val="accent3"/>
              </a:buClr>
              <a:buFont typeface="Wingdings 2"/>
              <a:buNone/>
              <a:defRPr kumimoji="0" sz="1600" kern="1200" baseline="0">
                <a:solidFill>
                  <a:schemeClr val="tx1"/>
                </a:solidFill>
                <a:latin typeface="+mn-lt"/>
                <a:ea typeface="+mn-ea"/>
                <a:cs typeface="+mn-cs"/>
              </a:defRPr>
            </a:lvl9pPr>
            <a:extLst/>
          </a:lstStyle>
          <a:p>
            <a:r>
              <a:rPr lang="en-GB" dirty="0" smtClean="0">
                <a:latin typeface="Calibri" panose="020F0502020204030204" pitchFamily="34" charset="0"/>
              </a:rPr>
              <a:t>  </a:t>
            </a:r>
            <a:endParaRPr lang="en-GB" dirty="0">
              <a:latin typeface="Calibri" panose="020F0502020204030204" pitchFamily="34" charset="0"/>
            </a:endParaRPr>
          </a:p>
        </p:txBody>
      </p:sp>
      <p:pic>
        <p:nvPicPr>
          <p:cNvPr id="12" name="Picture 11"/>
          <p:cNvPicPr>
            <a:picLocks noChangeAspect="1"/>
          </p:cNvPicPr>
          <p:nvPr/>
        </p:nvPicPr>
        <p:blipFill>
          <a:blip r:embed="rId4"/>
          <a:stretch>
            <a:fillRect/>
          </a:stretch>
        </p:blipFill>
        <p:spPr>
          <a:xfrm>
            <a:off x="2483768" y="2878210"/>
            <a:ext cx="4569167" cy="2495006"/>
          </a:xfrm>
          <a:prstGeom prst="rect">
            <a:avLst/>
          </a:prstGeom>
        </p:spPr>
      </p:pic>
    </p:spTree>
    <p:extLst>
      <p:ext uri="{BB962C8B-B14F-4D97-AF65-F5344CB8AC3E}">
        <p14:creationId xmlns:p14="http://schemas.microsoft.com/office/powerpoint/2010/main" val="16163557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08720"/>
            <a:ext cx="8483286" cy="5472607"/>
          </a:xfrm>
        </p:spPr>
        <p:txBody>
          <a:bodyPr>
            <a:normAutofit fontScale="32500" lnSpcReduction="20000"/>
          </a:bodyPr>
          <a:lstStyle/>
          <a:p>
            <a:pPr marL="109728" indent="0">
              <a:buNone/>
            </a:pPr>
            <a:r>
              <a:rPr lang="en-GB" sz="6200" b="1" dirty="0" smtClean="0"/>
              <a:t>When a child moves into Primary One they have to learn to cope with many changes. Do not worry if their skills  seem to go backwards at first, this is quite normal as it is a big change for them. Acknowledge your child’s feelings and reassure them that they will soon get used to their new school. Stories and pictures about starting school can be helpful.</a:t>
            </a:r>
          </a:p>
          <a:p>
            <a:pPr marL="109728" indent="0">
              <a:buNone/>
            </a:pPr>
            <a:endParaRPr lang="en-GB" sz="3100" dirty="0" smtClean="0"/>
          </a:p>
          <a:p>
            <a:pPr marL="109728" indent="0">
              <a:buNone/>
            </a:pPr>
            <a:r>
              <a:rPr lang="en-GB" sz="6200" b="1" dirty="0" smtClean="0"/>
              <a:t>Environmental</a:t>
            </a:r>
            <a:r>
              <a:rPr lang="en-GB" sz="6200" dirty="0" smtClean="0"/>
              <a:t> differences in:</a:t>
            </a:r>
          </a:p>
          <a:p>
            <a:r>
              <a:rPr lang="en-GB" sz="6200" dirty="0"/>
              <a:t>R</a:t>
            </a:r>
            <a:r>
              <a:rPr lang="en-GB" sz="6200" dirty="0" smtClean="0"/>
              <a:t>oom, size and layout</a:t>
            </a:r>
          </a:p>
          <a:p>
            <a:r>
              <a:rPr lang="en-GB" sz="6200" dirty="0"/>
              <a:t>L</a:t>
            </a:r>
            <a:r>
              <a:rPr lang="en-GB" sz="6200" dirty="0" smtClean="0"/>
              <a:t>ighting and furniture</a:t>
            </a:r>
          </a:p>
          <a:p>
            <a:r>
              <a:rPr lang="en-GB" sz="6200" dirty="0" smtClean="0"/>
              <a:t>Equipment and resources</a:t>
            </a:r>
          </a:p>
          <a:p>
            <a:r>
              <a:rPr lang="en-GB" sz="6200" dirty="0" smtClean="0"/>
              <a:t>Toilets, cloakroom, play and eating areas</a:t>
            </a:r>
          </a:p>
          <a:p>
            <a:pPr marL="109728" indent="0">
              <a:buNone/>
            </a:pPr>
            <a:endParaRPr lang="en-GB" sz="4200" dirty="0" smtClean="0"/>
          </a:p>
          <a:p>
            <a:pPr marL="109728" indent="0">
              <a:buNone/>
            </a:pPr>
            <a:endParaRPr lang="en-GB" sz="4200" dirty="0" smtClean="0"/>
          </a:p>
          <a:p>
            <a:pPr marL="109728" indent="0">
              <a:buNone/>
            </a:pPr>
            <a:r>
              <a:rPr lang="en-GB" sz="6200" b="1" dirty="0" smtClean="0"/>
              <a:t>Social</a:t>
            </a:r>
            <a:r>
              <a:rPr lang="en-GB" sz="6200" dirty="0" smtClean="0"/>
              <a:t> differences in:</a:t>
            </a:r>
          </a:p>
          <a:p>
            <a:r>
              <a:rPr lang="en-GB" sz="6200" dirty="0" smtClean="0"/>
              <a:t>School rules/expectations</a:t>
            </a:r>
          </a:p>
          <a:p>
            <a:r>
              <a:rPr lang="en-GB" sz="6200" dirty="0" smtClean="0"/>
              <a:t>Language and vocabulary</a:t>
            </a:r>
          </a:p>
          <a:p>
            <a:r>
              <a:rPr lang="en-GB" sz="6200" dirty="0" smtClean="0"/>
              <a:t>Relationships with others </a:t>
            </a:r>
          </a:p>
          <a:p>
            <a:r>
              <a:rPr lang="en-GB" sz="6200" dirty="0" smtClean="0"/>
              <a:t>Structure to the day</a:t>
            </a:r>
          </a:p>
          <a:p>
            <a:r>
              <a:rPr lang="en-GB" sz="6200" dirty="0" smtClean="0"/>
              <a:t>Increased number of verbal instructions</a:t>
            </a:r>
          </a:p>
          <a:p>
            <a:endParaRPr lang="en-GB" dirty="0"/>
          </a:p>
        </p:txBody>
      </p:sp>
      <p:sp>
        <p:nvSpPr>
          <p:cNvPr id="3" name="Title 2"/>
          <p:cNvSpPr>
            <a:spLocks noGrp="1"/>
          </p:cNvSpPr>
          <p:nvPr>
            <p:ph type="title"/>
          </p:nvPr>
        </p:nvSpPr>
        <p:spPr>
          <a:xfrm>
            <a:off x="457200" y="0"/>
            <a:ext cx="8075296" cy="1143000"/>
          </a:xfrm>
        </p:spPr>
        <p:txBody>
          <a:bodyPr>
            <a:normAutofit/>
          </a:bodyPr>
          <a:lstStyle/>
          <a:p>
            <a:pPr algn="ctr"/>
            <a:r>
              <a:rPr lang="en-GB" sz="4000" dirty="0" smtClean="0">
                <a:solidFill>
                  <a:srgbClr val="0070C0"/>
                </a:solidFill>
                <a:latin typeface="Calibri" panose="020F0502020204030204" pitchFamily="34" charset="0"/>
                <a:cs typeface="Calibri" panose="020F0502020204030204" pitchFamily="34" charset="0"/>
              </a:rPr>
              <a:t>Starting School</a:t>
            </a:r>
            <a:endParaRPr lang="en-GB" dirty="0"/>
          </a:p>
        </p:txBody>
      </p:sp>
      <p:pic>
        <p:nvPicPr>
          <p:cNvPr id="2050" name="Picture 2" descr="Image result for classroom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1581" y="3313233"/>
            <a:ext cx="3576398" cy="2682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76827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9338" y="1052737"/>
            <a:ext cx="8075295" cy="5256584"/>
          </a:xfrm>
        </p:spPr>
        <p:txBody>
          <a:bodyPr>
            <a:normAutofit fontScale="62500" lnSpcReduction="20000"/>
          </a:bodyPr>
          <a:lstStyle/>
          <a:p>
            <a:r>
              <a:rPr lang="en-GB" sz="3400" dirty="0" smtClean="0"/>
              <a:t>Sad</a:t>
            </a:r>
            <a:endParaRPr lang="en-GB" sz="3400" dirty="0"/>
          </a:p>
          <a:p>
            <a:r>
              <a:rPr lang="en-GB" sz="3400" dirty="0"/>
              <a:t>Confused</a:t>
            </a:r>
          </a:p>
          <a:p>
            <a:r>
              <a:rPr lang="en-GB" sz="3400" dirty="0"/>
              <a:t>Worried</a:t>
            </a:r>
          </a:p>
          <a:p>
            <a:r>
              <a:rPr lang="en-GB" sz="3400" dirty="0"/>
              <a:t>Uncertain</a:t>
            </a:r>
          </a:p>
          <a:p>
            <a:r>
              <a:rPr lang="en-GB" sz="3400" dirty="0"/>
              <a:t>Anxious</a:t>
            </a:r>
          </a:p>
          <a:p>
            <a:r>
              <a:rPr lang="en-GB" sz="3400" dirty="0"/>
              <a:t>Overwhelmed</a:t>
            </a:r>
          </a:p>
          <a:p>
            <a:r>
              <a:rPr lang="en-GB" sz="3400" dirty="0"/>
              <a:t>Hopeful</a:t>
            </a:r>
          </a:p>
          <a:p>
            <a:r>
              <a:rPr lang="en-GB" sz="3400" dirty="0" smtClean="0"/>
              <a:t>Insecure</a:t>
            </a:r>
          </a:p>
          <a:p>
            <a:r>
              <a:rPr lang="en-GB" sz="3400" dirty="0" smtClean="0"/>
              <a:t>Excited</a:t>
            </a:r>
          </a:p>
          <a:p>
            <a:endParaRPr lang="en-GB" dirty="0"/>
          </a:p>
          <a:p>
            <a:pPr marL="109728" indent="0">
              <a:buNone/>
            </a:pPr>
            <a:r>
              <a:rPr lang="en-GB" sz="3200" dirty="0" smtClean="0"/>
              <a:t>Moving into Primary One  can be a source of both </a:t>
            </a:r>
            <a:r>
              <a:rPr lang="en-GB" sz="3200" b="1" dirty="0" smtClean="0"/>
              <a:t>excitement</a:t>
            </a:r>
            <a:r>
              <a:rPr lang="en-GB" sz="3200" dirty="0" smtClean="0"/>
              <a:t> and </a:t>
            </a:r>
            <a:r>
              <a:rPr lang="en-GB" sz="3200" b="1" dirty="0" smtClean="0"/>
              <a:t>anxiety</a:t>
            </a:r>
            <a:r>
              <a:rPr lang="en-GB" sz="3200" dirty="0" smtClean="0"/>
              <a:t> for children and their parents. Throughout the transition process, young children need to feel secure and confident that their needs, wants, likes and dislikes will be understood.</a:t>
            </a:r>
          </a:p>
          <a:p>
            <a:pPr marL="109728" indent="0">
              <a:buNone/>
            </a:pPr>
            <a:endParaRPr lang="en-GB" sz="2900" dirty="0" smtClean="0"/>
          </a:p>
          <a:p>
            <a:pPr marL="109728" indent="0">
              <a:buNone/>
            </a:pPr>
            <a:r>
              <a:rPr lang="en-GB" sz="3200" b="1" dirty="0" smtClean="0"/>
              <a:t>Careful planning, preparation and collaboration between everyone involved should ensure that your child will transition smoothly and happily into their Primary One year in school.</a:t>
            </a:r>
            <a:endParaRPr lang="en-GB" sz="3200" b="1" dirty="0"/>
          </a:p>
        </p:txBody>
      </p:sp>
      <p:sp>
        <p:nvSpPr>
          <p:cNvPr id="3" name="Title 2"/>
          <p:cNvSpPr>
            <a:spLocks noGrp="1"/>
          </p:cNvSpPr>
          <p:nvPr>
            <p:ph type="title"/>
          </p:nvPr>
        </p:nvSpPr>
        <p:spPr>
          <a:xfrm>
            <a:off x="441501" y="53752"/>
            <a:ext cx="8075296" cy="1143000"/>
          </a:xfrm>
        </p:spPr>
        <p:txBody>
          <a:bodyPr>
            <a:noAutofit/>
          </a:bodyPr>
          <a:lstStyle/>
          <a:p>
            <a:pPr algn="ctr"/>
            <a:r>
              <a:rPr lang="en-GB" sz="4000" dirty="0">
                <a:solidFill>
                  <a:srgbClr val="0070C0"/>
                </a:solidFill>
              </a:rPr>
              <a:t>C</a:t>
            </a:r>
            <a:r>
              <a:rPr lang="en-GB" sz="4000" dirty="0" smtClean="0">
                <a:solidFill>
                  <a:srgbClr val="0070C0"/>
                </a:solidFill>
              </a:rPr>
              <a:t>hildren </a:t>
            </a:r>
            <a:r>
              <a:rPr lang="en-GB" sz="4000" dirty="0">
                <a:solidFill>
                  <a:srgbClr val="0070C0"/>
                </a:solidFill>
              </a:rPr>
              <a:t>may feel</a:t>
            </a:r>
            <a:r>
              <a:rPr lang="en-GB" sz="4000" dirty="0" smtClean="0">
                <a:solidFill>
                  <a:srgbClr val="0070C0"/>
                </a:solidFill>
              </a:rPr>
              <a:t>:</a:t>
            </a:r>
            <a:endParaRPr lang="en-GB" sz="4000" dirty="0">
              <a:solidFill>
                <a:srgbClr val="0070C0"/>
              </a:solidFill>
            </a:endParaRPr>
          </a:p>
        </p:txBody>
      </p:sp>
      <p:pic>
        <p:nvPicPr>
          <p:cNvPr id="1026" name="Picture 2" descr="Image result for child transition clip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175880"/>
            <a:ext cx="2808312" cy="2846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01475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80728"/>
            <a:ext cx="8075295" cy="4525963"/>
          </a:xfrm>
        </p:spPr>
        <p:txBody>
          <a:bodyPr>
            <a:normAutofit fontScale="85000" lnSpcReduction="20000"/>
          </a:bodyPr>
          <a:lstStyle/>
          <a:p>
            <a:r>
              <a:rPr lang="en-GB" dirty="0" smtClean="0"/>
              <a:t>Parental involvement in supporting your child in school is vitally important. </a:t>
            </a:r>
          </a:p>
          <a:p>
            <a:pPr marL="109728" indent="0">
              <a:buNone/>
            </a:pPr>
            <a:endParaRPr lang="en-GB" dirty="0" smtClean="0"/>
          </a:p>
          <a:p>
            <a:r>
              <a:rPr lang="en-GB" dirty="0"/>
              <a:t>C</a:t>
            </a:r>
            <a:r>
              <a:rPr lang="en-GB" dirty="0" smtClean="0"/>
              <a:t>reating </a:t>
            </a:r>
            <a:r>
              <a:rPr lang="en-GB" b="1" dirty="0" smtClean="0"/>
              <a:t>positive partnerships </a:t>
            </a:r>
            <a:r>
              <a:rPr lang="en-GB" dirty="0" smtClean="0"/>
              <a:t>with school staff at an early age will help your child to feel safe and achieve his or her full potential.</a:t>
            </a:r>
          </a:p>
          <a:p>
            <a:pPr marL="109728" indent="0">
              <a:buNone/>
            </a:pPr>
            <a:endParaRPr lang="en-GB" sz="1300" dirty="0" smtClean="0"/>
          </a:p>
          <a:p>
            <a:r>
              <a:rPr lang="en-GB" dirty="0" smtClean="0"/>
              <a:t>It is important to remember that we are all </a:t>
            </a:r>
            <a:r>
              <a:rPr lang="en-GB" b="1" dirty="0" smtClean="0"/>
              <a:t>working together</a:t>
            </a:r>
            <a:r>
              <a:rPr lang="en-GB" dirty="0" smtClean="0"/>
              <a:t> to get the best for the children.</a:t>
            </a:r>
          </a:p>
          <a:p>
            <a:pPr marL="109728" indent="0">
              <a:buNone/>
            </a:pPr>
            <a:endParaRPr lang="en-GB" sz="1300" dirty="0" smtClean="0"/>
          </a:p>
          <a:p>
            <a:r>
              <a:rPr lang="en-GB" dirty="0" smtClean="0"/>
              <a:t>Sharing </a:t>
            </a:r>
            <a:r>
              <a:rPr lang="en-GB" b="1" dirty="0" smtClean="0"/>
              <a:t>key information </a:t>
            </a:r>
            <a:r>
              <a:rPr lang="en-GB" dirty="0" smtClean="0"/>
              <a:t>about your child with the school is essential in order that their needs can be met effectively.</a:t>
            </a:r>
          </a:p>
          <a:p>
            <a:pPr marL="109728" indent="0">
              <a:buNone/>
            </a:pPr>
            <a:endParaRPr lang="en-GB" sz="1300" dirty="0" smtClean="0"/>
          </a:p>
          <a:p>
            <a:r>
              <a:rPr lang="en-GB" dirty="0"/>
              <a:t>Clear </a:t>
            </a:r>
            <a:r>
              <a:rPr lang="en-GB" b="1" dirty="0"/>
              <a:t>communication</a:t>
            </a:r>
            <a:r>
              <a:rPr lang="en-GB" dirty="0"/>
              <a:t> and a </a:t>
            </a:r>
            <a:r>
              <a:rPr lang="en-GB" b="1" dirty="0"/>
              <a:t>consistent approach</a:t>
            </a:r>
            <a:r>
              <a:rPr lang="en-GB" dirty="0"/>
              <a:t> between home and school will help support children through transition.</a:t>
            </a:r>
          </a:p>
          <a:p>
            <a:endParaRPr lang="en-GB" dirty="0" smtClean="0"/>
          </a:p>
          <a:p>
            <a:endParaRPr lang="en-GB" dirty="0"/>
          </a:p>
        </p:txBody>
      </p:sp>
      <p:sp>
        <p:nvSpPr>
          <p:cNvPr id="3" name="Title 2"/>
          <p:cNvSpPr>
            <a:spLocks noGrp="1"/>
          </p:cNvSpPr>
          <p:nvPr>
            <p:ph type="title"/>
          </p:nvPr>
        </p:nvSpPr>
        <p:spPr>
          <a:xfrm>
            <a:off x="457200" y="44624"/>
            <a:ext cx="8507288" cy="1143000"/>
          </a:xfrm>
        </p:spPr>
        <p:txBody>
          <a:bodyPr>
            <a:normAutofit/>
          </a:bodyPr>
          <a:lstStyle/>
          <a:p>
            <a:pPr algn="ctr"/>
            <a:r>
              <a:rPr lang="en-GB" sz="4000" dirty="0" smtClean="0">
                <a:solidFill>
                  <a:srgbClr val="0070C0"/>
                </a:solidFill>
                <a:latin typeface="Calibri" panose="020F0502020204030204" pitchFamily="34" charset="0"/>
                <a:cs typeface="Calibri" panose="020F0502020204030204" pitchFamily="34" charset="0"/>
              </a:rPr>
              <a:t>The role of parents</a:t>
            </a:r>
            <a:endParaRPr lang="en-GB" dirty="0"/>
          </a:p>
        </p:txBody>
      </p:sp>
      <p:pic>
        <p:nvPicPr>
          <p:cNvPr id="4"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1954" y="5301208"/>
            <a:ext cx="2066538" cy="1412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652438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37910"/>
            <a:ext cx="8075295" cy="4525963"/>
          </a:xfrm>
        </p:spPr>
        <p:txBody>
          <a:bodyPr>
            <a:normAutofit/>
          </a:bodyPr>
          <a:lstStyle/>
          <a:p>
            <a:r>
              <a:rPr lang="en-GB" sz="2500" dirty="0" smtClean="0"/>
              <a:t>Young children depend on the adults around them to share important information about them that will allow their needs to be fully met. </a:t>
            </a:r>
          </a:p>
          <a:p>
            <a:pPr marL="109728" indent="0">
              <a:buNone/>
            </a:pPr>
            <a:endParaRPr lang="en-GB" sz="1600" dirty="0" smtClean="0"/>
          </a:p>
          <a:p>
            <a:r>
              <a:rPr lang="en-GB" sz="2500" dirty="0" smtClean="0"/>
              <a:t>Children have a unique view of their needs and capabilities and should be helped to express their opinions about matters that affect them in school.</a:t>
            </a:r>
          </a:p>
          <a:p>
            <a:pPr marL="109728" indent="0">
              <a:buNone/>
            </a:pPr>
            <a:endParaRPr lang="en-GB" sz="1600" dirty="0" smtClean="0"/>
          </a:p>
          <a:p>
            <a:r>
              <a:rPr lang="en-GB" sz="2500" dirty="0" smtClean="0"/>
              <a:t>The school will ensure that your child will be listened to and that their views will be valued. </a:t>
            </a:r>
            <a:endParaRPr lang="en-GB" sz="2500" dirty="0"/>
          </a:p>
        </p:txBody>
      </p:sp>
      <p:sp>
        <p:nvSpPr>
          <p:cNvPr id="3" name="Title 2"/>
          <p:cNvSpPr>
            <a:spLocks noGrp="1"/>
          </p:cNvSpPr>
          <p:nvPr>
            <p:ph type="title"/>
          </p:nvPr>
        </p:nvSpPr>
        <p:spPr>
          <a:xfrm>
            <a:off x="457200" y="44624"/>
            <a:ext cx="8075296" cy="1143000"/>
          </a:xfrm>
        </p:spPr>
        <p:txBody>
          <a:bodyPr/>
          <a:lstStyle/>
          <a:p>
            <a:pPr algn="ctr"/>
            <a:r>
              <a:rPr lang="en-GB" sz="4400" dirty="0">
                <a:solidFill>
                  <a:srgbClr val="0070C0"/>
                </a:solidFill>
                <a:latin typeface="Calibri" panose="020F0502020204030204" pitchFamily="34" charset="0"/>
                <a:cs typeface="Calibri" panose="020F0502020204030204" pitchFamily="34" charset="0"/>
              </a:rPr>
              <a:t>The </a:t>
            </a:r>
            <a:r>
              <a:rPr lang="en-GB" sz="4400" dirty="0" smtClean="0">
                <a:solidFill>
                  <a:srgbClr val="0070C0"/>
                </a:solidFill>
                <a:latin typeface="Calibri" panose="020F0502020204030204" pitchFamily="34" charset="0"/>
                <a:cs typeface="Calibri" panose="020F0502020204030204" pitchFamily="34" charset="0"/>
              </a:rPr>
              <a:t>voice of the child</a:t>
            </a:r>
            <a:endParaRPr lang="en-GB" dirty="0"/>
          </a:p>
        </p:txBody>
      </p:sp>
      <p:pic>
        <p:nvPicPr>
          <p:cNvPr id="4" name="Picture 2" descr="Image result for voice of the chil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3576" y="4894146"/>
            <a:ext cx="3278904" cy="1863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19479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075295" cy="4683975"/>
          </a:xfrm>
        </p:spPr>
        <p:txBody>
          <a:bodyPr>
            <a:normAutofit lnSpcReduction="10000"/>
          </a:bodyPr>
          <a:lstStyle/>
          <a:p>
            <a:r>
              <a:rPr lang="en-GB" dirty="0"/>
              <a:t>Visits by the Primary One teacher to the pre-school setting to meet children and discuss individual pupils</a:t>
            </a:r>
            <a:r>
              <a:rPr lang="en-GB" dirty="0" smtClean="0"/>
              <a:t>.</a:t>
            </a:r>
          </a:p>
          <a:p>
            <a:pPr marL="109728" indent="0">
              <a:buNone/>
            </a:pPr>
            <a:endParaRPr lang="en-GB" sz="2000" dirty="0" smtClean="0"/>
          </a:p>
          <a:p>
            <a:r>
              <a:rPr lang="en-GB" dirty="0" smtClean="0"/>
              <a:t>The school “buddy system” between the pre-school and Primary Six pupils.</a:t>
            </a:r>
          </a:p>
          <a:p>
            <a:pPr marL="109728" indent="0">
              <a:buNone/>
            </a:pPr>
            <a:endParaRPr lang="en-GB" sz="2000" dirty="0" smtClean="0"/>
          </a:p>
          <a:p>
            <a:r>
              <a:rPr lang="en-GB" dirty="0" smtClean="0"/>
              <a:t>Pre-school pupils coming to visit the school during “stay and play” sessions.</a:t>
            </a:r>
          </a:p>
          <a:p>
            <a:pPr marL="109728" indent="0">
              <a:buNone/>
            </a:pPr>
            <a:endParaRPr lang="en-GB" sz="2000" dirty="0" smtClean="0"/>
          </a:p>
          <a:p>
            <a:r>
              <a:rPr lang="en-GB" dirty="0" smtClean="0"/>
              <a:t>Sharing of information between</a:t>
            </a:r>
          </a:p>
          <a:p>
            <a:pPr marL="109728" indent="0">
              <a:buNone/>
            </a:pPr>
            <a:r>
              <a:rPr lang="en-GB" dirty="0"/>
              <a:t> </a:t>
            </a:r>
            <a:r>
              <a:rPr lang="en-GB" dirty="0" smtClean="0"/>
              <a:t>  parents, pre-school staff and the </a:t>
            </a:r>
          </a:p>
          <a:p>
            <a:pPr marL="109728" indent="0">
              <a:buNone/>
            </a:pPr>
            <a:r>
              <a:rPr lang="en-GB" dirty="0"/>
              <a:t> </a:t>
            </a:r>
            <a:r>
              <a:rPr lang="en-GB" dirty="0" smtClean="0"/>
              <a:t>  Primary One teacher.</a:t>
            </a:r>
          </a:p>
        </p:txBody>
      </p:sp>
      <p:sp>
        <p:nvSpPr>
          <p:cNvPr id="3" name="Title 2"/>
          <p:cNvSpPr>
            <a:spLocks noGrp="1"/>
          </p:cNvSpPr>
          <p:nvPr>
            <p:ph type="title"/>
          </p:nvPr>
        </p:nvSpPr>
        <p:spPr>
          <a:xfrm>
            <a:off x="318355" y="188640"/>
            <a:ext cx="8352984" cy="1143000"/>
          </a:xfrm>
        </p:spPr>
        <p:txBody>
          <a:bodyPr>
            <a:noAutofit/>
          </a:bodyPr>
          <a:lstStyle/>
          <a:p>
            <a:pPr algn="ctr"/>
            <a:r>
              <a:rPr lang="en-GB" sz="3500" dirty="0" smtClean="0">
                <a:solidFill>
                  <a:srgbClr val="0070C0"/>
                </a:solidFill>
                <a:latin typeface="Calibri" panose="020F0502020204030204" pitchFamily="34" charset="0"/>
                <a:cs typeface="Calibri" panose="020F0502020204030204" pitchFamily="34" charset="0"/>
              </a:rPr>
              <a:t>Measures </a:t>
            </a:r>
            <a:r>
              <a:rPr lang="en-GB" sz="3500" dirty="0" smtClean="0">
                <a:solidFill>
                  <a:srgbClr val="0070C0"/>
                </a:solidFill>
                <a:latin typeface="Calibri" panose="020F0502020204030204" pitchFamily="34" charset="0"/>
                <a:cs typeface="Calibri" panose="020F0502020204030204" pitchFamily="34" charset="0"/>
              </a:rPr>
              <a:t>in school to help your child transition smoothly may include: </a:t>
            </a:r>
            <a:endParaRPr lang="en-GB" sz="3500" dirty="0"/>
          </a:p>
        </p:txBody>
      </p:sp>
      <p:pic>
        <p:nvPicPr>
          <p:cNvPr id="6" name="Picture 2" descr="Related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8603"/>
          <a:stretch/>
        </p:blipFill>
        <p:spPr bwMode="auto">
          <a:xfrm>
            <a:off x="5508104" y="4341527"/>
            <a:ext cx="3532190" cy="2350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15530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1232" y="980728"/>
            <a:ext cx="8723256" cy="5040560"/>
          </a:xfrm>
        </p:spPr>
        <p:txBody>
          <a:bodyPr>
            <a:normAutofit fontScale="85000" lnSpcReduction="20000"/>
          </a:bodyPr>
          <a:lstStyle/>
          <a:p>
            <a:r>
              <a:rPr lang="en-GB" dirty="0" smtClean="0"/>
              <a:t>Sharing information about your child is very helpful to the school in building up a picture of them so that their needs can be met and supported.</a:t>
            </a:r>
          </a:p>
          <a:p>
            <a:endParaRPr lang="en-GB" dirty="0" smtClean="0"/>
          </a:p>
          <a:p>
            <a:pPr marL="109728" indent="0">
              <a:buNone/>
            </a:pPr>
            <a:r>
              <a:rPr lang="en-GB" dirty="0" smtClean="0"/>
              <a:t>Information about your child may include:</a:t>
            </a:r>
          </a:p>
          <a:p>
            <a:r>
              <a:rPr lang="en-GB" dirty="0" smtClean="0"/>
              <a:t>Likes and dislikes                    </a:t>
            </a:r>
          </a:p>
          <a:p>
            <a:r>
              <a:rPr lang="en-GB" dirty="0" smtClean="0"/>
              <a:t>Favourite things</a:t>
            </a:r>
          </a:p>
          <a:p>
            <a:r>
              <a:rPr lang="en-GB" dirty="0" smtClean="0"/>
              <a:t>Fears</a:t>
            </a:r>
          </a:p>
          <a:p>
            <a:r>
              <a:rPr lang="en-GB" dirty="0" smtClean="0"/>
              <a:t>Sensory issues</a:t>
            </a:r>
          </a:p>
          <a:p>
            <a:r>
              <a:rPr lang="en-GB" dirty="0" smtClean="0"/>
              <a:t>Communication level</a:t>
            </a:r>
          </a:p>
          <a:p>
            <a:r>
              <a:rPr lang="en-GB" dirty="0" smtClean="0"/>
              <a:t>Independent self-management skills</a:t>
            </a:r>
          </a:p>
          <a:p>
            <a:r>
              <a:rPr lang="en-GB" dirty="0" smtClean="0"/>
              <a:t>Social Skills</a:t>
            </a:r>
          </a:p>
          <a:p>
            <a:r>
              <a:rPr lang="en-GB" dirty="0" smtClean="0"/>
              <a:t>Any other information that you feel the school needs to know in order to plan for your child coming into Primary One.</a:t>
            </a:r>
          </a:p>
          <a:p>
            <a:pPr marL="109728" indent="0" algn="ctr">
              <a:buNone/>
            </a:pPr>
            <a:r>
              <a:rPr lang="en-GB" b="1" dirty="0" smtClean="0"/>
              <a:t>All information shared will be treated confidentially by the school</a:t>
            </a:r>
          </a:p>
          <a:p>
            <a:endParaRPr lang="en-GB" dirty="0"/>
          </a:p>
        </p:txBody>
      </p:sp>
      <p:sp>
        <p:nvSpPr>
          <p:cNvPr id="3" name="Title 2"/>
          <p:cNvSpPr>
            <a:spLocks noGrp="1"/>
          </p:cNvSpPr>
          <p:nvPr>
            <p:ph type="title"/>
          </p:nvPr>
        </p:nvSpPr>
        <p:spPr>
          <a:xfrm>
            <a:off x="457200" y="44624"/>
            <a:ext cx="8075296" cy="1143000"/>
          </a:xfrm>
        </p:spPr>
        <p:txBody>
          <a:bodyPr>
            <a:normAutofit/>
          </a:bodyPr>
          <a:lstStyle/>
          <a:p>
            <a:pPr algn="ctr"/>
            <a:r>
              <a:rPr lang="en-GB" sz="4000" dirty="0" smtClean="0">
                <a:solidFill>
                  <a:srgbClr val="0070C0"/>
                </a:solidFill>
                <a:latin typeface="Calibri" panose="020F0502020204030204" pitchFamily="34" charset="0"/>
                <a:cs typeface="Calibri" panose="020F0502020204030204" pitchFamily="34" charset="0"/>
              </a:rPr>
              <a:t>Telling us about your child</a:t>
            </a:r>
            <a:endParaRPr lang="en-GB" dirty="0"/>
          </a:p>
        </p:txBody>
      </p:sp>
      <p:pic>
        <p:nvPicPr>
          <p:cNvPr id="2050" name="Picture 2" descr="Image result for parent and teacher happy carto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7222" y="1988840"/>
            <a:ext cx="2869234" cy="2455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4056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0"/>
            <a:ext cx="8352928" cy="1143000"/>
          </a:xfrm>
        </p:spPr>
        <p:txBody>
          <a:bodyPr>
            <a:noAutofit/>
          </a:bodyPr>
          <a:lstStyle/>
          <a:p>
            <a:pPr algn="ctr"/>
            <a:r>
              <a:rPr lang="en-GB" sz="3600" dirty="0" smtClean="0">
                <a:solidFill>
                  <a:srgbClr val="0070C0"/>
                </a:solidFill>
                <a:latin typeface="Calibri" panose="020F0502020204030204" pitchFamily="34" charset="0"/>
                <a:cs typeface="Calibri" panose="020F0502020204030204" pitchFamily="34" charset="0"/>
              </a:rPr>
              <a:t>Meeting the needs of all learners in school</a:t>
            </a:r>
            <a:endParaRPr lang="en-GB" sz="3600" dirty="0"/>
          </a:p>
        </p:txBody>
      </p:sp>
      <p:sp>
        <p:nvSpPr>
          <p:cNvPr id="4" name="Content Placeholder 1"/>
          <p:cNvSpPr txBox="1">
            <a:spLocks noGrp="1"/>
          </p:cNvSpPr>
          <p:nvPr>
            <p:ph idx="1"/>
          </p:nvPr>
        </p:nvSpPr>
        <p:spPr>
          <a:xfrm>
            <a:off x="534352" y="980728"/>
            <a:ext cx="8075295" cy="6021288"/>
          </a:xfrm>
          <a:prstGeom prst="rect">
            <a:avLst/>
          </a:prstGeom>
        </p:spPr>
        <p:txBody>
          <a:bodyPr vert="horz">
            <a:normAutofit fontScale="32500" lnSpcReduction="2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gn="ctr"/>
            <a:endParaRPr lang="en-GB" sz="600" b="1" dirty="0">
              <a:solidFill>
                <a:srgbClr val="FF0000"/>
              </a:solidFill>
              <a:latin typeface="Calibri" panose="020F0502020204030204" pitchFamily="34" charset="0"/>
              <a:cs typeface="Calibri" panose="020F0502020204030204" pitchFamily="34" charset="0"/>
            </a:endParaRPr>
          </a:p>
          <a:p>
            <a:pPr algn="ctr"/>
            <a:endParaRPr lang="en-GB" sz="700" b="1" dirty="0">
              <a:solidFill>
                <a:srgbClr val="FF0000"/>
              </a:solidFill>
              <a:latin typeface="Calibri" panose="020F0502020204030204" pitchFamily="34" charset="0"/>
              <a:cs typeface="Calibri" panose="020F0502020204030204" pitchFamily="34" charset="0"/>
            </a:endParaRPr>
          </a:p>
          <a:p>
            <a:pPr>
              <a:lnSpc>
                <a:spcPct val="120000"/>
              </a:lnSpc>
            </a:pPr>
            <a:r>
              <a:rPr lang="en-GB" sz="6200" dirty="0">
                <a:cs typeface="Calibri" panose="020F0502020204030204" pitchFamily="34" charset="0"/>
              </a:rPr>
              <a:t>Children </a:t>
            </a:r>
            <a:r>
              <a:rPr lang="en-GB" sz="6200" dirty="0" smtClean="0">
                <a:cs typeface="Calibri" panose="020F0502020204030204" pitchFamily="34" charset="0"/>
              </a:rPr>
              <a:t>have different skills, abilities and interests, they make </a:t>
            </a:r>
            <a:r>
              <a:rPr lang="en-GB" sz="6200" dirty="0">
                <a:cs typeface="Calibri" panose="020F0502020204030204" pitchFamily="34" charset="0"/>
              </a:rPr>
              <a:t>progress at different rates and have different ways in which they learn best</a:t>
            </a:r>
            <a:r>
              <a:rPr lang="en-GB" sz="6200" dirty="0" smtClean="0">
                <a:cs typeface="Calibri" panose="020F0502020204030204" pitchFamily="34" charset="0"/>
              </a:rPr>
              <a:t>. Praise your child for trying their best and don’t compare them with others, this will build their confidence.</a:t>
            </a:r>
          </a:p>
          <a:p>
            <a:endParaRPr lang="en-GB" sz="7200" dirty="0">
              <a:cs typeface="Calibri" panose="020F0502020204030204" pitchFamily="34" charset="0"/>
            </a:endParaRPr>
          </a:p>
          <a:p>
            <a:pPr>
              <a:lnSpc>
                <a:spcPct val="120000"/>
              </a:lnSpc>
            </a:pPr>
            <a:r>
              <a:rPr lang="en-GB" sz="6200" dirty="0" smtClean="0"/>
              <a:t>If </a:t>
            </a:r>
            <a:r>
              <a:rPr lang="en-GB" sz="6200" dirty="0"/>
              <a:t>your child is provided with different work or activities in class from that of their </a:t>
            </a:r>
            <a:r>
              <a:rPr lang="en-GB" sz="6200" dirty="0" smtClean="0"/>
              <a:t>classmates, </a:t>
            </a:r>
            <a:r>
              <a:rPr lang="en-GB" sz="6200" dirty="0"/>
              <a:t>you should </a:t>
            </a:r>
            <a:r>
              <a:rPr lang="en-GB" sz="6200" dirty="0" smtClean="0"/>
              <a:t>not be worried. </a:t>
            </a:r>
            <a:r>
              <a:rPr lang="en-GB" sz="6200" dirty="0"/>
              <a:t>All children are different and teachers are highly skilled at using a wide range of approaches and strategies to help children learn. </a:t>
            </a:r>
            <a:endParaRPr lang="en-GB" sz="6200" dirty="0" smtClean="0"/>
          </a:p>
          <a:p>
            <a:pPr marL="109728" indent="0">
              <a:spcBef>
                <a:spcPts val="600"/>
              </a:spcBef>
              <a:buNone/>
            </a:pPr>
            <a:endParaRPr lang="en-GB" sz="5600" dirty="0">
              <a:latin typeface="+mj-lt"/>
              <a:cs typeface="Calibri" panose="020F0502020204030204" pitchFamily="34" charset="0"/>
            </a:endParaRPr>
          </a:p>
          <a:p>
            <a:pPr>
              <a:spcBef>
                <a:spcPts val="600"/>
              </a:spcBef>
            </a:pPr>
            <a:r>
              <a:rPr lang="en-GB" sz="7200" dirty="0">
                <a:latin typeface="+mj-lt"/>
                <a:cs typeface="Calibri" panose="020F0502020204030204" pitchFamily="34" charset="0"/>
              </a:rPr>
              <a:t> </a:t>
            </a:r>
            <a:r>
              <a:rPr lang="en-GB" sz="6200" dirty="0" smtClean="0">
                <a:latin typeface="+mj-lt"/>
                <a:cs typeface="Calibri" panose="020F0502020204030204" pitchFamily="34" charset="0"/>
              </a:rPr>
              <a:t>Teachers look </a:t>
            </a:r>
            <a:r>
              <a:rPr lang="en-GB" sz="6200" dirty="0">
                <a:latin typeface="+mj-lt"/>
                <a:cs typeface="Calibri" panose="020F0502020204030204" pitchFamily="34" charset="0"/>
              </a:rPr>
              <a:t>carefully at how they organise </a:t>
            </a:r>
            <a:endParaRPr lang="en-GB" sz="6200" dirty="0" smtClean="0">
              <a:latin typeface="+mj-lt"/>
              <a:cs typeface="Calibri" panose="020F0502020204030204" pitchFamily="34" charset="0"/>
            </a:endParaRPr>
          </a:p>
          <a:p>
            <a:pPr marL="109728" indent="0">
              <a:spcBef>
                <a:spcPts val="600"/>
              </a:spcBef>
              <a:buNone/>
            </a:pPr>
            <a:r>
              <a:rPr lang="en-GB" sz="6200" dirty="0">
                <a:latin typeface="+mj-lt"/>
                <a:cs typeface="Calibri" panose="020F0502020204030204" pitchFamily="34" charset="0"/>
              </a:rPr>
              <a:t> </a:t>
            </a:r>
            <a:r>
              <a:rPr lang="en-GB" sz="6200" dirty="0" smtClean="0">
                <a:latin typeface="+mj-lt"/>
                <a:cs typeface="Calibri" panose="020F0502020204030204" pitchFamily="34" charset="0"/>
              </a:rPr>
              <a:t>    lessons</a:t>
            </a:r>
            <a:r>
              <a:rPr lang="en-GB" sz="6200" dirty="0">
                <a:latin typeface="+mj-lt"/>
                <a:cs typeface="Calibri" panose="020F0502020204030204" pitchFamily="34" charset="0"/>
              </a:rPr>
              <a:t>, the classroom, the </a:t>
            </a:r>
            <a:r>
              <a:rPr lang="en-GB" sz="6200" dirty="0" smtClean="0">
                <a:latin typeface="+mj-lt"/>
                <a:cs typeface="Calibri" panose="020F0502020204030204" pitchFamily="34" charset="0"/>
              </a:rPr>
              <a:t>materials and </a:t>
            </a:r>
          </a:p>
          <a:p>
            <a:pPr marL="109728" indent="0">
              <a:spcBef>
                <a:spcPts val="600"/>
              </a:spcBef>
              <a:buNone/>
            </a:pPr>
            <a:r>
              <a:rPr lang="en-GB" sz="6200" dirty="0">
                <a:latin typeface="+mj-lt"/>
                <a:cs typeface="Calibri" panose="020F0502020204030204" pitchFamily="34" charset="0"/>
              </a:rPr>
              <a:t> </a:t>
            </a:r>
            <a:r>
              <a:rPr lang="en-GB" sz="6200" dirty="0" smtClean="0">
                <a:latin typeface="+mj-lt"/>
                <a:cs typeface="Calibri" panose="020F0502020204030204" pitchFamily="34" charset="0"/>
              </a:rPr>
              <a:t>    activities they </a:t>
            </a:r>
            <a:r>
              <a:rPr lang="en-GB" sz="6200" dirty="0">
                <a:latin typeface="+mj-lt"/>
                <a:cs typeface="Calibri" panose="020F0502020204030204" pitchFamily="34" charset="0"/>
              </a:rPr>
              <a:t>give to each child and the way </a:t>
            </a:r>
            <a:endParaRPr lang="en-GB" sz="6200" dirty="0" smtClean="0">
              <a:latin typeface="+mj-lt"/>
              <a:cs typeface="Calibri" panose="020F0502020204030204" pitchFamily="34" charset="0"/>
            </a:endParaRPr>
          </a:p>
          <a:p>
            <a:pPr marL="109728" indent="0">
              <a:spcBef>
                <a:spcPts val="600"/>
              </a:spcBef>
              <a:buNone/>
            </a:pPr>
            <a:r>
              <a:rPr lang="en-GB" sz="6200" dirty="0">
                <a:latin typeface="+mj-lt"/>
                <a:cs typeface="Calibri" panose="020F0502020204030204" pitchFamily="34" charset="0"/>
              </a:rPr>
              <a:t> </a:t>
            </a:r>
            <a:r>
              <a:rPr lang="en-GB" sz="6200" dirty="0" smtClean="0">
                <a:latin typeface="+mj-lt"/>
                <a:cs typeface="Calibri" panose="020F0502020204030204" pitchFamily="34" charset="0"/>
              </a:rPr>
              <a:t>    they </a:t>
            </a:r>
            <a:r>
              <a:rPr lang="en-GB" sz="6200" dirty="0">
                <a:latin typeface="+mj-lt"/>
                <a:cs typeface="Calibri" panose="020F0502020204030204" pitchFamily="34" charset="0"/>
              </a:rPr>
              <a:t>teach</a:t>
            </a:r>
            <a:r>
              <a:rPr lang="en-GB" sz="6200" dirty="0" smtClean="0">
                <a:latin typeface="+mj-lt"/>
                <a:cs typeface="Calibri" panose="020F0502020204030204" pitchFamily="34" charset="0"/>
              </a:rPr>
              <a:t>. This is often called </a:t>
            </a:r>
            <a:r>
              <a:rPr lang="en-GB" sz="6200" b="1" dirty="0" smtClean="0">
                <a:latin typeface="+mj-lt"/>
                <a:cs typeface="Calibri" panose="020F0502020204030204" pitchFamily="34" charset="0"/>
              </a:rPr>
              <a:t>differentiating</a:t>
            </a:r>
          </a:p>
          <a:p>
            <a:pPr marL="109728" indent="0">
              <a:spcBef>
                <a:spcPts val="600"/>
              </a:spcBef>
              <a:buNone/>
            </a:pPr>
            <a:r>
              <a:rPr lang="en-GB" sz="6200" b="1" dirty="0">
                <a:latin typeface="+mj-lt"/>
                <a:cs typeface="Calibri" panose="020F0502020204030204" pitchFamily="34" charset="0"/>
              </a:rPr>
              <a:t> </a:t>
            </a:r>
            <a:r>
              <a:rPr lang="en-GB" sz="6200" b="1" dirty="0" smtClean="0">
                <a:latin typeface="+mj-lt"/>
                <a:cs typeface="Calibri" panose="020F0502020204030204" pitchFamily="34" charset="0"/>
              </a:rPr>
              <a:t>    the curriculum.</a:t>
            </a:r>
            <a:endParaRPr lang="en-GB" sz="12300" b="1" dirty="0">
              <a:latin typeface="+mj-lt"/>
              <a:cs typeface="Calibri" panose="020F0502020204030204" pitchFamily="34" charset="0"/>
            </a:endParaRPr>
          </a:p>
        </p:txBody>
      </p:sp>
      <p:pic>
        <p:nvPicPr>
          <p:cNvPr id="6"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8184" y="3933056"/>
            <a:ext cx="2808312"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390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1" y="1433662"/>
            <a:ext cx="8435279" cy="4803650"/>
          </a:xfrm>
        </p:spPr>
        <p:txBody>
          <a:bodyPr>
            <a:normAutofit fontScale="25000" lnSpcReduction="20000"/>
          </a:bodyPr>
          <a:lstStyle/>
          <a:p>
            <a:pPr marL="109728" indent="0">
              <a:buNone/>
            </a:pPr>
            <a:r>
              <a:rPr lang="en-US" sz="9600" dirty="0" smtClean="0"/>
              <a:t>Lots of children will have learning difficulties from time to time and the school is well organised to address this by:-</a:t>
            </a:r>
          </a:p>
          <a:p>
            <a:pPr marL="109728" indent="0">
              <a:buNone/>
            </a:pPr>
            <a:endParaRPr lang="en-US" dirty="0"/>
          </a:p>
          <a:p>
            <a:pPr marL="109728" indent="0">
              <a:buNone/>
            </a:pPr>
            <a:endParaRPr lang="en-US" dirty="0" smtClean="0"/>
          </a:p>
          <a:p>
            <a:pPr marL="109728" indent="0">
              <a:buNone/>
            </a:pPr>
            <a:endParaRPr lang="en-US" dirty="0" smtClean="0"/>
          </a:p>
          <a:p>
            <a:pPr marL="109728" indent="0">
              <a:buNone/>
            </a:pPr>
            <a:endParaRPr lang="en-US" dirty="0" smtClean="0"/>
          </a:p>
          <a:p>
            <a:r>
              <a:rPr lang="en-US" sz="8400" dirty="0"/>
              <a:t>Grouping the children for learning new tasks</a:t>
            </a:r>
          </a:p>
          <a:p>
            <a:r>
              <a:rPr lang="en-US" sz="8400" dirty="0" smtClean="0"/>
              <a:t>Using different learning materials and resources </a:t>
            </a:r>
          </a:p>
          <a:p>
            <a:r>
              <a:rPr lang="en-US" sz="8400" dirty="0" smtClean="0"/>
              <a:t>ICT</a:t>
            </a:r>
          </a:p>
          <a:p>
            <a:r>
              <a:rPr lang="en-US" sz="8400" dirty="0" smtClean="0"/>
              <a:t>Over learning in the classroom</a:t>
            </a:r>
          </a:p>
          <a:p>
            <a:r>
              <a:rPr lang="en-US" sz="8400" dirty="0" smtClean="0"/>
              <a:t>Small group withdrawal</a:t>
            </a:r>
          </a:p>
          <a:p>
            <a:r>
              <a:rPr lang="en-US" sz="8400" dirty="0" smtClean="0"/>
              <a:t>Use of practical resources</a:t>
            </a:r>
          </a:p>
          <a:p>
            <a:r>
              <a:rPr lang="en-US" sz="8400" dirty="0"/>
              <a:t>Providing some small “catch up groups” for literacy and </a:t>
            </a:r>
            <a:r>
              <a:rPr lang="en-US" sz="8400" dirty="0" smtClean="0"/>
              <a:t>numeracy</a:t>
            </a:r>
          </a:p>
          <a:p>
            <a:r>
              <a:rPr lang="en-US" sz="8400" dirty="0" smtClean="0"/>
              <a:t>Providing training for teachers</a:t>
            </a:r>
          </a:p>
          <a:p>
            <a:pPr marL="109728" indent="0">
              <a:buNone/>
            </a:pPr>
            <a:endParaRPr lang="en-US" sz="4500" dirty="0" smtClean="0"/>
          </a:p>
          <a:p>
            <a:pPr marL="109728" indent="0">
              <a:buNone/>
            </a:pPr>
            <a:r>
              <a:rPr lang="en-US" sz="5600" dirty="0" smtClean="0"/>
              <a:t>     </a:t>
            </a:r>
            <a:r>
              <a:rPr lang="en-US" sz="9600" b="1" dirty="0" smtClean="0"/>
              <a:t>Most children with learning difficulties do not have Special   </a:t>
            </a:r>
          </a:p>
          <a:p>
            <a:pPr marL="109728" indent="0">
              <a:buNone/>
            </a:pPr>
            <a:r>
              <a:rPr lang="en-US" sz="9600" b="1" dirty="0"/>
              <a:t> </a:t>
            </a:r>
            <a:r>
              <a:rPr lang="en-US" sz="9600" b="1" dirty="0" smtClean="0"/>
              <a:t>  Educational Needs</a:t>
            </a:r>
          </a:p>
          <a:p>
            <a:endParaRPr lang="en-US" dirty="0" smtClean="0"/>
          </a:p>
          <a:p>
            <a:endParaRPr lang="en-US" sz="4500" dirty="0"/>
          </a:p>
        </p:txBody>
      </p:sp>
      <p:sp>
        <p:nvSpPr>
          <p:cNvPr id="3" name="Title 2"/>
          <p:cNvSpPr>
            <a:spLocks noGrp="1"/>
          </p:cNvSpPr>
          <p:nvPr>
            <p:ph type="title"/>
          </p:nvPr>
        </p:nvSpPr>
        <p:spPr>
          <a:xfrm>
            <a:off x="457200" y="116632"/>
            <a:ext cx="8075296" cy="1143000"/>
          </a:xfrm>
        </p:spPr>
        <p:txBody>
          <a:bodyPr>
            <a:normAutofit fontScale="90000"/>
          </a:bodyPr>
          <a:lstStyle/>
          <a:p>
            <a:pPr algn="ctr"/>
            <a:r>
              <a:rPr lang="en-US" dirty="0" smtClean="0">
                <a:solidFill>
                  <a:srgbClr val="0070C0"/>
                </a:solidFill>
              </a:rPr>
              <a:t>What our school does to support individual differences between learners</a:t>
            </a:r>
            <a:endParaRPr lang="en-US" dirty="0">
              <a:solidFill>
                <a:srgbClr val="0070C0"/>
              </a:solidFill>
            </a:endParaRPr>
          </a:p>
        </p:txBody>
      </p:sp>
      <p:pic>
        <p:nvPicPr>
          <p:cNvPr id="6" name="Picture 5"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2060848"/>
            <a:ext cx="2764414" cy="2309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63284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908720"/>
            <a:ext cx="8075295" cy="5246043"/>
          </a:xfrm>
        </p:spPr>
        <p:txBody>
          <a:bodyPr>
            <a:normAutofit fontScale="70000" lnSpcReduction="20000"/>
          </a:bodyPr>
          <a:lstStyle/>
          <a:p>
            <a:r>
              <a:rPr lang="en-US" dirty="0"/>
              <a:t>In the 1996 Education Order a child is described as having special educational needs (SEN) if they have </a:t>
            </a:r>
            <a:r>
              <a:rPr lang="en-US" b="1" dirty="0"/>
              <a:t>significantly </a:t>
            </a:r>
            <a:r>
              <a:rPr lang="en-US" dirty="0"/>
              <a:t>greater difficulty in learning than the other children, that calls for </a:t>
            </a:r>
            <a:r>
              <a:rPr lang="en-US" b="1" dirty="0"/>
              <a:t>special educational provision</a:t>
            </a:r>
            <a:r>
              <a:rPr lang="en-US" dirty="0"/>
              <a:t> to be made. A child also has SEN if  they have a </a:t>
            </a:r>
            <a:r>
              <a:rPr lang="en-US" b="1" dirty="0"/>
              <a:t>disability</a:t>
            </a:r>
            <a:r>
              <a:rPr lang="en-US" dirty="0"/>
              <a:t> that calls for special education provision that is </a:t>
            </a:r>
            <a:r>
              <a:rPr lang="en-US" b="1" dirty="0"/>
              <a:t>additional to </a:t>
            </a:r>
            <a:r>
              <a:rPr lang="en-US" dirty="0"/>
              <a:t>or </a:t>
            </a:r>
            <a:r>
              <a:rPr lang="en-US" b="1" dirty="0"/>
              <a:t>otherwise different </a:t>
            </a:r>
            <a:r>
              <a:rPr lang="en-US" dirty="0"/>
              <a:t>from what the other children of a similar age receive in an ordinary school. </a:t>
            </a:r>
            <a:endParaRPr lang="en-US" dirty="0" smtClean="0"/>
          </a:p>
          <a:p>
            <a:pPr marL="109728" indent="0">
              <a:buNone/>
            </a:pPr>
            <a:endParaRPr lang="en-US" sz="2000" dirty="0"/>
          </a:p>
          <a:p>
            <a:r>
              <a:rPr lang="en-US" dirty="0" smtClean="0"/>
              <a:t>If </a:t>
            </a:r>
            <a:r>
              <a:rPr lang="en-US" dirty="0"/>
              <a:t>your child’s school thinks that your child needs special educational provision  they will be placed </a:t>
            </a:r>
            <a:r>
              <a:rPr lang="en-US" dirty="0" smtClean="0"/>
              <a:t>on </a:t>
            </a:r>
            <a:r>
              <a:rPr lang="en-US" dirty="0"/>
              <a:t>the school’s SEN </a:t>
            </a:r>
            <a:r>
              <a:rPr lang="en-US" dirty="0" smtClean="0"/>
              <a:t>Register and the school Special Needs Co-</a:t>
            </a:r>
            <a:r>
              <a:rPr lang="en-US" dirty="0" err="1" smtClean="0"/>
              <a:t>ordinator</a:t>
            </a:r>
            <a:r>
              <a:rPr lang="en-US" dirty="0" smtClean="0"/>
              <a:t> (SENCo) will oversee their special educational provision and monitor their progress on an individual education plan (IEP).</a:t>
            </a:r>
          </a:p>
          <a:p>
            <a:pPr marL="109728" indent="0">
              <a:buNone/>
            </a:pPr>
            <a:endParaRPr lang="en-US" sz="2000" dirty="0"/>
          </a:p>
          <a:p>
            <a:r>
              <a:rPr lang="en-US" dirty="0" smtClean="0"/>
              <a:t>Only </a:t>
            </a:r>
            <a:r>
              <a:rPr lang="en-US" dirty="0"/>
              <a:t>the school can decide if your child should be placed on the SEN </a:t>
            </a:r>
            <a:r>
              <a:rPr lang="en-US" dirty="0" smtClean="0"/>
              <a:t>register</a:t>
            </a:r>
            <a:r>
              <a:rPr lang="en-US" dirty="0"/>
              <a:t>.</a:t>
            </a:r>
          </a:p>
          <a:p>
            <a:pPr marL="109728" indent="0">
              <a:buNone/>
            </a:pPr>
            <a:endParaRPr lang="en-US" sz="2000" dirty="0"/>
          </a:p>
          <a:p>
            <a:r>
              <a:rPr lang="en-US" dirty="0"/>
              <a:t>The school will meet with you to discuss your child’s  needs and agree the targets for their Individual Education Plan (IEP) and what you can do to </a:t>
            </a:r>
            <a:r>
              <a:rPr lang="en-US" dirty="0" smtClean="0"/>
              <a:t>help address their learning needs. </a:t>
            </a:r>
            <a:endParaRPr lang="en-US" dirty="0"/>
          </a:p>
          <a:p>
            <a:endParaRPr lang="en-US" dirty="0"/>
          </a:p>
        </p:txBody>
      </p:sp>
      <p:sp>
        <p:nvSpPr>
          <p:cNvPr id="3" name="Title 2"/>
          <p:cNvSpPr>
            <a:spLocks noGrp="1"/>
          </p:cNvSpPr>
          <p:nvPr>
            <p:ph type="title"/>
          </p:nvPr>
        </p:nvSpPr>
        <p:spPr>
          <a:xfrm>
            <a:off x="215008" y="0"/>
            <a:ext cx="8928992" cy="1143000"/>
          </a:xfrm>
        </p:spPr>
        <p:txBody>
          <a:bodyPr>
            <a:noAutofit/>
          </a:bodyPr>
          <a:lstStyle/>
          <a:p>
            <a:r>
              <a:rPr lang="en-US" sz="3200" dirty="0" smtClean="0">
                <a:solidFill>
                  <a:srgbClr val="0070C0"/>
                </a:solidFill>
              </a:rPr>
              <a:t>What is meant by Special Educational Needs (SEN)?</a:t>
            </a:r>
            <a:endParaRPr lang="en-US" sz="3200" dirty="0">
              <a:solidFill>
                <a:srgbClr val="0070C0"/>
              </a:solidFill>
            </a:endParaRPr>
          </a:p>
        </p:txBody>
      </p:sp>
      <p:pic>
        <p:nvPicPr>
          <p:cNvPr id="4098" name="Picture 2" descr="Image result for special educational needs child carto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5373216"/>
            <a:ext cx="3474160" cy="1361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26419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412776"/>
            <a:ext cx="8424936" cy="5193704"/>
          </a:xfrm>
        </p:spPr>
        <p:txBody>
          <a:bodyPr>
            <a:noAutofit/>
          </a:bodyPr>
          <a:lstStyle/>
          <a:p>
            <a:r>
              <a:rPr lang="en-GB" sz="1850" dirty="0" smtClean="0"/>
              <a:t>As your child moves through school their progress will be monitored and their teachers will build up a picture of their interests, skills  and abilities. </a:t>
            </a:r>
            <a:endParaRPr lang="en-GB" sz="1850" dirty="0"/>
          </a:p>
          <a:p>
            <a:pPr marL="109728" indent="0">
              <a:buNone/>
            </a:pPr>
            <a:endParaRPr lang="en-GB" sz="1400" dirty="0" smtClean="0"/>
          </a:p>
          <a:p>
            <a:r>
              <a:rPr lang="en-GB" sz="1850" dirty="0"/>
              <a:t>The teachers in school  are well trained to address learning needs and difficulties. The teacher  will contact you if your child is not making the progress </a:t>
            </a:r>
            <a:r>
              <a:rPr lang="en-GB" sz="1850" dirty="0" smtClean="0"/>
              <a:t>that they </a:t>
            </a:r>
            <a:r>
              <a:rPr lang="en-GB" sz="1850" dirty="0"/>
              <a:t>would expect</a:t>
            </a:r>
            <a:r>
              <a:rPr lang="en-GB" sz="1850" dirty="0" smtClean="0"/>
              <a:t>.</a:t>
            </a:r>
          </a:p>
          <a:p>
            <a:pPr marL="109728" indent="0">
              <a:buNone/>
            </a:pPr>
            <a:endParaRPr lang="en-GB" sz="1400" dirty="0"/>
          </a:p>
          <a:p>
            <a:r>
              <a:rPr lang="en-GB" sz="1850" dirty="0" smtClean="0"/>
              <a:t>Many </a:t>
            </a:r>
            <a:r>
              <a:rPr lang="en-GB" sz="1850" dirty="0"/>
              <a:t>children experience difficulties with their learning from time to time but only a small number have  Special Educational Needs (SEN</a:t>
            </a:r>
            <a:r>
              <a:rPr lang="en-GB" sz="1850" dirty="0" smtClean="0"/>
              <a:t>).</a:t>
            </a:r>
          </a:p>
          <a:p>
            <a:pPr marL="109728" indent="0">
              <a:buNone/>
            </a:pPr>
            <a:endParaRPr lang="en-GB" sz="1400" dirty="0"/>
          </a:p>
          <a:p>
            <a:r>
              <a:rPr lang="en-GB" sz="1850" dirty="0" smtClean="0"/>
              <a:t>If</a:t>
            </a:r>
            <a:r>
              <a:rPr lang="en-GB" sz="1850" dirty="0"/>
              <a:t> </a:t>
            </a:r>
            <a:r>
              <a:rPr lang="en-GB" sz="1850" dirty="0" smtClean="0"/>
              <a:t> you are worried about your child’s progress, contact the class </a:t>
            </a:r>
          </a:p>
          <a:p>
            <a:pPr marL="109728" indent="0">
              <a:buNone/>
            </a:pPr>
            <a:r>
              <a:rPr lang="en-GB" sz="1850" dirty="0"/>
              <a:t> </a:t>
            </a:r>
            <a:r>
              <a:rPr lang="en-GB" sz="1850" dirty="0" smtClean="0"/>
              <a:t>    teacher who will arrange a time to meet with you. The teacher </a:t>
            </a:r>
          </a:p>
          <a:p>
            <a:pPr marL="109728" indent="0">
              <a:buNone/>
            </a:pPr>
            <a:r>
              <a:rPr lang="en-GB" sz="1850" dirty="0"/>
              <a:t> </a:t>
            </a:r>
            <a:r>
              <a:rPr lang="en-GB" sz="1850" dirty="0" smtClean="0"/>
              <a:t>    will </a:t>
            </a:r>
            <a:r>
              <a:rPr lang="en-GB" sz="1850" dirty="0"/>
              <a:t>explain how your child is getting on in school and, if needed, </a:t>
            </a:r>
            <a:endParaRPr lang="en-GB" sz="1850" dirty="0" smtClean="0"/>
          </a:p>
          <a:p>
            <a:pPr marL="109728" indent="0">
              <a:buNone/>
            </a:pPr>
            <a:r>
              <a:rPr lang="en-GB" sz="1850" dirty="0"/>
              <a:t> </a:t>
            </a:r>
            <a:r>
              <a:rPr lang="en-GB" sz="1850" dirty="0" smtClean="0"/>
              <a:t>    will </a:t>
            </a:r>
            <a:r>
              <a:rPr lang="en-GB" sz="1850" dirty="0"/>
              <a:t>address any concerns you may have. </a:t>
            </a:r>
            <a:r>
              <a:rPr lang="en-GB" sz="1850" dirty="0" smtClean="0"/>
              <a:t>They </a:t>
            </a:r>
            <a:r>
              <a:rPr lang="en-GB" sz="1850" dirty="0"/>
              <a:t>will also advise </a:t>
            </a:r>
            <a:r>
              <a:rPr lang="en-GB" sz="1850" dirty="0" smtClean="0"/>
              <a:t>you</a:t>
            </a:r>
          </a:p>
          <a:p>
            <a:pPr marL="109728" indent="0">
              <a:buNone/>
            </a:pPr>
            <a:r>
              <a:rPr lang="en-GB" sz="1850" dirty="0" smtClean="0"/>
              <a:t>     on </a:t>
            </a:r>
            <a:r>
              <a:rPr lang="en-GB" sz="1850" dirty="0"/>
              <a:t>how you can help your child at </a:t>
            </a:r>
            <a:r>
              <a:rPr lang="en-GB" sz="1850" dirty="0" smtClean="0"/>
              <a:t>home.</a:t>
            </a:r>
          </a:p>
          <a:p>
            <a:pPr marL="109728" indent="0">
              <a:buNone/>
            </a:pPr>
            <a:endParaRPr lang="en-GB" sz="1800" b="1" dirty="0" smtClean="0"/>
          </a:p>
        </p:txBody>
      </p:sp>
      <p:sp>
        <p:nvSpPr>
          <p:cNvPr id="3" name="Title 2"/>
          <p:cNvSpPr>
            <a:spLocks noGrp="1"/>
          </p:cNvSpPr>
          <p:nvPr>
            <p:ph type="title"/>
          </p:nvPr>
        </p:nvSpPr>
        <p:spPr>
          <a:xfrm>
            <a:off x="457200" y="44624"/>
            <a:ext cx="8363272" cy="1143000"/>
          </a:xfrm>
        </p:spPr>
        <p:txBody>
          <a:bodyPr>
            <a:noAutofit/>
          </a:bodyPr>
          <a:lstStyle/>
          <a:p>
            <a:pPr algn="ctr"/>
            <a:r>
              <a:rPr lang="en-GB" sz="3600" dirty="0" smtClean="0">
                <a:solidFill>
                  <a:srgbClr val="0070C0"/>
                </a:solidFill>
              </a:rPr>
              <a:t>What to do if you are concerned that your child may have Special Educational Needs</a:t>
            </a:r>
            <a:endParaRPr lang="en-GB" sz="3600" dirty="0">
              <a:solidFill>
                <a:srgbClr val="0070C0"/>
              </a:solidFill>
            </a:endParaRPr>
          </a:p>
        </p:txBody>
      </p:sp>
      <p:pic>
        <p:nvPicPr>
          <p:cNvPr id="4"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4625230"/>
            <a:ext cx="1908051" cy="1963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6780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 </a:t>
            </a:r>
            <a:r>
              <a:rPr lang="en-US" b="1" dirty="0"/>
              <a:t>Give Your Child a Helping Hand </a:t>
            </a:r>
            <a:endParaRPr lang="en-US" b="1" dirty="0" smtClean="0"/>
          </a:p>
          <a:p>
            <a:pPr marL="109728" indent="0">
              <a:buNone/>
            </a:pPr>
            <a:r>
              <a:rPr lang="en-US" b="1" dirty="0" smtClean="0"/>
              <a:t>     </a:t>
            </a:r>
            <a:r>
              <a:rPr lang="en-US" b="1" dirty="0"/>
              <a:t>(DE &amp; HSCT</a:t>
            </a:r>
            <a:r>
              <a:rPr lang="en-US" b="1" dirty="0" smtClean="0"/>
              <a:t>)</a:t>
            </a:r>
            <a:endParaRPr lang="en-US" b="1" dirty="0"/>
          </a:p>
          <a:p>
            <a:endParaRPr lang="en-US" b="1" dirty="0" smtClean="0"/>
          </a:p>
          <a:p>
            <a:endParaRPr lang="en-US" b="1" dirty="0"/>
          </a:p>
          <a:p>
            <a:pPr marL="109728" indent="0">
              <a:buNone/>
            </a:pPr>
            <a:endParaRPr lang="en-US" dirty="0"/>
          </a:p>
          <a:p>
            <a:r>
              <a:rPr lang="en-US" dirty="0"/>
              <a:t>Help prepare your child for learning (suitable for children aged 0-4) </a:t>
            </a:r>
          </a:p>
          <a:p>
            <a:r>
              <a:rPr lang="en-US" dirty="0"/>
              <a:t>Top Tips </a:t>
            </a:r>
            <a:r>
              <a:rPr lang="en-US" dirty="0" smtClean="0"/>
              <a:t>booklet for Parents</a:t>
            </a:r>
            <a:endParaRPr lang="en-US" dirty="0"/>
          </a:p>
        </p:txBody>
      </p:sp>
      <p:sp>
        <p:nvSpPr>
          <p:cNvPr id="3" name="Title 2"/>
          <p:cNvSpPr>
            <a:spLocks noGrp="1"/>
          </p:cNvSpPr>
          <p:nvPr>
            <p:ph type="title"/>
          </p:nvPr>
        </p:nvSpPr>
        <p:spPr/>
        <p:txBody>
          <a:bodyPr/>
          <a:lstStyle/>
          <a:p>
            <a:r>
              <a:rPr lang="en-US" dirty="0" smtClean="0">
                <a:solidFill>
                  <a:srgbClr val="0070C0"/>
                </a:solidFill>
              </a:rPr>
              <a:t>Getting ready to learn!</a:t>
            </a:r>
            <a:endParaRPr lang="en-US" dirty="0">
              <a:solidFill>
                <a:srgbClr val="0070C0"/>
              </a:solidFill>
            </a:endParaRPr>
          </a:p>
        </p:txBody>
      </p:sp>
      <p:pic>
        <p:nvPicPr>
          <p:cNvPr id="4" name="Picture 2" descr="Image result for give your child a helping hand top tips for parents bookle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188640"/>
            <a:ext cx="2592288" cy="3442394"/>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54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ducation Authority Powerpoint Templat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3932E391DC0C345AFE59AD47A24F429" ma:contentTypeVersion="3" ma:contentTypeDescription="Create a new document." ma:contentTypeScope="" ma:versionID="6984881cf7fb01f7bf942e0ed1e7c2c8">
  <xsd:schema xmlns:xsd="http://www.w3.org/2001/XMLSchema" xmlns:xs="http://www.w3.org/2001/XMLSchema" xmlns:p="http://schemas.microsoft.com/office/2006/metadata/properties" xmlns:ns1="http://schemas.microsoft.com/sharepoint/v3" xmlns:ns2="4f9494e1-5791-43ec-84ee-7ad6667a2be3" targetNamespace="http://schemas.microsoft.com/office/2006/metadata/properties" ma:root="true" ma:fieldsID="0c9cd007a67ec52f4bbdf9eca7a78802" ns1:_="" ns2:_="">
    <xsd:import namespace="http://schemas.microsoft.com/sharepoint/v3"/>
    <xsd:import namespace="4f9494e1-5791-43ec-84ee-7ad6667a2be3"/>
    <xsd:element name="properties">
      <xsd:complexType>
        <xsd:sequence>
          <xsd:element name="documentManagement">
            <xsd:complexType>
              <xsd:all>
                <xsd:element ref="ns2:_dlc_DocId" minOccurs="0"/>
                <xsd:element ref="ns2:_dlc_DocIdUrl" minOccurs="0"/>
                <xsd:element ref="ns2:_dlc_DocIdPersistId" minOccurs="0"/>
                <xsd:element ref="ns1:PublishingStartDate" minOccurs="0"/>
                <xsd:element ref="ns1:PublishingExpirationDate" minOccurs="0"/>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11"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12"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f9494e1-5791-43ec-84ee-7ad6667a2be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13" ma:displayName="Comments"/>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documentManagement>
    <_dlc_DocId xmlns="4f9494e1-5791-43ec-84ee-7ad6667a2be3">EASPDOCID-1978965352-4</_dlc_DocId>
    <_dlc_DocIdUrl xmlns="4f9494e1-5791-43ec-84ee-7ad6667a2be3">
      <Url>https://sharepoint.eani.org.uk/resources/officetemplates/_layouts/15/DocIdRedir.aspx?ID=EASPDOCID-1978965352-4</Url>
      <Description>EASPDOCID-1978965352-4</Description>
    </_dlc_DocIdUrl>
    <PublishingExpirationDate xmlns="http://schemas.microsoft.com/sharepoint/v3" xsi:nil="true"/>
    <PublishingStartDate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0246E77-7579-49BD-A831-5AEFFCC38F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4f9494e1-5791-43ec-84ee-7ad6667a2b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54CACB9-B3FA-427B-B671-3F66BB7EC42C}">
  <ds:schemaRefs>
    <ds:schemaRef ds:uri="http://schemas.microsoft.com/office/infopath/2007/PartnerControls"/>
    <ds:schemaRef ds:uri="http://schemas.openxmlformats.org/package/2006/metadata/core-properties"/>
    <ds:schemaRef ds:uri="http://schemas.microsoft.com/sharepoint/v3"/>
    <ds:schemaRef ds:uri="http://schemas.microsoft.com/office/2006/metadata/properties"/>
    <ds:schemaRef ds:uri="http://purl.org/dc/elements/1.1/"/>
    <ds:schemaRef ds:uri="http://purl.org/dc/terms/"/>
    <ds:schemaRef ds:uri="http://schemas.microsoft.com/office/2006/documentManagement/types"/>
    <ds:schemaRef ds:uri="4f9494e1-5791-43ec-84ee-7ad6667a2be3"/>
    <ds:schemaRef ds:uri="http://www.w3.org/XML/1998/namespace"/>
    <ds:schemaRef ds:uri="http://purl.org/dc/dcmitype/"/>
  </ds:schemaRefs>
</ds:datastoreItem>
</file>

<file path=customXml/itemProps3.xml><?xml version="1.0" encoding="utf-8"?>
<ds:datastoreItem xmlns:ds="http://schemas.openxmlformats.org/officeDocument/2006/customXml" ds:itemID="{F6C7823A-8965-4A1E-87D4-C7063370167F}">
  <ds:schemaRefs>
    <ds:schemaRef ds:uri="http://schemas.microsoft.com/sharepoint/v3/contenttype/forms"/>
  </ds:schemaRefs>
</ds:datastoreItem>
</file>

<file path=customXml/itemProps4.xml><?xml version="1.0" encoding="utf-8"?>
<ds:datastoreItem xmlns:ds="http://schemas.openxmlformats.org/officeDocument/2006/customXml" ds:itemID="{DE035F02-8713-4BED-9E45-5B92BE49EB6F}">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2099</TotalTime>
  <Words>2608</Words>
  <Application>Microsoft Office PowerPoint</Application>
  <PresentationFormat>On-screen Show (4:3)</PresentationFormat>
  <Paragraphs>228</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Verdana</vt:lpstr>
      <vt:lpstr>Wingdings 2</vt:lpstr>
      <vt:lpstr>Wingdings 3</vt:lpstr>
      <vt:lpstr>Education Authority Powerpoint Template</vt:lpstr>
      <vt:lpstr>PowerPoint Presentation</vt:lpstr>
      <vt:lpstr>Starting School</vt:lpstr>
      <vt:lpstr>Children may feel:</vt:lpstr>
      <vt:lpstr>The role of parents</vt:lpstr>
      <vt:lpstr>The voice of the child</vt:lpstr>
      <vt:lpstr>Measures in school to help your child transition smoothly may include: </vt:lpstr>
      <vt:lpstr>Telling us about your child</vt:lpstr>
      <vt:lpstr>Meeting the needs of all learners in school</vt:lpstr>
      <vt:lpstr>What our school does to support individual differences between learners</vt:lpstr>
      <vt:lpstr>What is meant by Special Educational Needs (SEN)?</vt:lpstr>
      <vt:lpstr>What to do if you are concerned that your child may have Special Educational Needs</vt:lpstr>
      <vt:lpstr>Getting ready to learn!</vt:lpstr>
    </vt:vector>
  </TitlesOfParts>
  <Company>ESANI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Joanne Graham</dc:creator>
  <dc:description>Standard EA Template for PowerPoint. Includes a front introduction page and standard information pages.</dc:description>
  <cp:lastModifiedBy>Eimear Harbinson</cp:lastModifiedBy>
  <cp:revision>99</cp:revision>
  <cp:lastPrinted>2019-03-05T10:52:26Z</cp:lastPrinted>
  <dcterms:created xsi:type="dcterms:W3CDTF">2016-09-08T09:44:34Z</dcterms:created>
  <dcterms:modified xsi:type="dcterms:W3CDTF">2019-05-13T23:51:12Z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0x01010083932E391DC0C345AFE59AD47A24F429</vt:lpwstr>
  </property>
  <property fmtid="{D5CDD505-2E9C-101B-9397-08002B2CF9AE}" pid="3" name="_dlc_DocIdItemGuid">
    <vt:lpwstr>c9b8a412-2ef6-465c-b583-393df95f971c</vt:lpwstr>
  </property>
  <property fmtid="{D5CDD505-2E9C-101B-9397-08002B2CF9AE}" pid="4" name="Document Type">
    <vt:lpwstr>34;#Presentation|8322d44b-20e5-47c9-8da0-f6aecb29044c</vt:lpwstr>
  </property>
</Properties>
</file>